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41"/>
  </p:notesMasterIdLst>
  <p:sldIdLst>
    <p:sldId id="434" r:id="rId6"/>
    <p:sldId id="764" r:id="rId7"/>
    <p:sldId id="765" r:id="rId8"/>
    <p:sldId id="773" r:id="rId9"/>
    <p:sldId id="263" r:id="rId10"/>
    <p:sldId id="828" r:id="rId11"/>
    <p:sldId id="826" r:id="rId12"/>
    <p:sldId id="804" r:id="rId13"/>
    <p:sldId id="805" r:id="rId14"/>
    <p:sldId id="830" r:id="rId15"/>
    <p:sldId id="832" r:id="rId16"/>
    <p:sldId id="270" r:id="rId17"/>
    <p:sldId id="271" r:id="rId18"/>
    <p:sldId id="272" r:id="rId19"/>
    <p:sldId id="273" r:id="rId20"/>
    <p:sldId id="831" r:id="rId21"/>
    <p:sldId id="769" r:id="rId22"/>
    <p:sldId id="801" r:id="rId23"/>
    <p:sldId id="770" r:id="rId24"/>
    <p:sldId id="774" r:id="rId25"/>
    <p:sldId id="802" r:id="rId26"/>
    <p:sldId id="803" r:id="rId27"/>
    <p:sldId id="776" r:id="rId28"/>
    <p:sldId id="806" r:id="rId29"/>
    <p:sldId id="775" r:id="rId30"/>
    <p:sldId id="811" r:id="rId31"/>
    <p:sldId id="812" r:id="rId32"/>
    <p:sldId id="813" r:id="rId33"/>
    <p:sldId id="778" r:id="rId34"/>
    <p:sldId id="837" r:id="rId35"/>
    <p:sldId id="823" r:id="rId36"/>
    <p:sldId id="838" r:id="rId37"/>
    <p:sldId id="842" r:id="rId38"/>
    <p:sldId id="822" r:id="rId39"/>
    <p:sldId id="40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82653F-FD9C-4185-2501-052AFE3E0DB0}" name="Anna Fitzpatrick" initials="AF" userId="S::AFitzpatrick@sprintax.com::6fc05569-6578-41d3-b3fa-642aa2614a37" providerId="AD"/>
  <p188:author id="{5518C14F-864A-8A61-218D-3885077B7EFF}" name="Zdravka Zlateva" initials="ZZ" userId="S::zzlateva@sprintax.com::70a01744-c299-4d80-ade5-b6f99d13a232" providerId="AD"/>
  <p188:author id="{2F72FC68-EAF6-0C3A-7AB9-D6A35B3F268D}" name="Lauren Scally" initials="LS" userId="S::lscally@taxback.com::1b3c830d-fbf6-4aed-a654-3554193255e1" providerId="AD"/>
  <p188:author id="{0B57026D-1128-41FB-9341-E3B3A80EB92D}" name="Ryan Ludden" initials="RL" userId="S::rludden@sprintax.com::e0b5eab5-6fda-4efd-867e-636144e48b4c" providerId="AD"/>
  <p188:author id="{9531EAA3-6C4D-F042-F1EC-9C2BD8022528}" name="Ashal Boshnak" initials="AB" userId="S::ashalboshnak@sprintax.com::557b7066-bcf8-4687-b0fa-cd72e8acd8f9" providerId="AD"/>
  <p188:author id="{14394AC7-2674-60CD-4358-58361283E072}" name="Anna Fitzpatrick" initials="AF" userId="S::afitzpatrick@sprintax.com::6fc05569-6578-41d3-b3fa-642aa2614a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2F7"/>
    <a:srgbClr val="000F1D"/>
    <a:srgbClr val="05C3AD"/>
    <a:srgbClr val="FBEBEC"/>
    <a:srgbClr val="1360A0"/>
    <a:srgbClr val="E6E6DC"/>
    <a:srgbClr val="031C2B"/>
    <a:srgbClr val="B0F7CF"/>
    <a:srgbClr val="DEEAF6"/>
    <a:srgbClr val="A1B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E6220-034A-48D2-A031-FBB35BDBAB45}" v="31" dt="2025-04-23T16:30:46.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7" autoAdjust="0"/>
    <p:restoredTop sz="94660"/>
  </p:normalViewPr>
  <p:slideViewPr>
    <p:cSldViewPr snapToGrid="0">
      <p:cViewPr varScale="1">
        <p:scale>
          <a:sx n="57" d="100"/>
          <a:sy n="57" d="100"/>
        </p:scale>
        <p:origin x="948" y="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Fitzpatrick" userId="6fc05569-6578-41d3-b3fa-642aa2614a37" providerId="ADAL" clId="{B1AE6220-034A-48D2-A031-FBB35BDBAB45}"/>
    <pc:docChg chg="undo custSel addSld delSld modSld">
      <pc:chgData name="Anna Fitzpatrick" userId="6fc05569-6578-41d3-b3fa-642aa2614a37" providerId="ADAL" clId="{B1AE6220-034A-48D2-A031-FBB35BDBAB45}" dt="2025-04-23T16:31:25.096" v="531" actId="1076"/>
      <pc:docMkLst>
        <pc:docMk/>
      </pc:docMkLst>
      <pc:sldChg chg="del">
        <pc:chgData name="Anna Fitzpatrick" userId="6fc05569-6578-41d3-b3fa-642aa2614a37" providerId="ADAL" clId="{B1AE6220-034A-48D2-A031-FBB35BDBAB45}" dt="2025-04-18T14:03:01.595" v="14" actId="47"/>
        <pc:sldMkLst>
          <pc:docMk/>
          <pc:sldMk cId="183940800" sldId="264"/>
        </pc:sldMkLst>
      </pc:sldChg>
      <pc:sldChg chg="del">
        <pc:chgData name="Anna Fitzpatrick" userId="6fc05569-6578-41d3-b3fa-642aa2614a37" providerId="ADAL" clId="{B1AE6220-034A-48D2-A031-FBB35BDBAB45}" dt="2025-04-18T14:02:38.757" v="10" actId="47"/>
        <pc:sldMkLst>
          <pc:docMk/>
          <pc:sldMk cId="2184095792" sldId="268"/>
        </pc:sldMkLst>
      </pc:sldChg>
      <pc:sldChg chg="modSp add mod">
        <pc:chgData name="Anna Fitzpatrick" userId="6fc05569-6578-41d3-b3fa-642aa2614a37" providerId="ADAL" clId="{B1AE6220-034A-48D2-A031-FBB35BDBAB45}" dt="2025-04-18T14:10:22.594" v="111" actId="20577"/>
        <pc:sldMkLst>
          <pc:docMk/>
          <pc:sldMk cId="2389281853" sldId="270"/>
        </pc:sldMkLst>
        <pc:spChg chg="mod">
          <ac:chgData name="Anna Fitzpatrick" userId="6fc05569-6578-41d3-b3fa-642aa2614a37" providerId="ADAL" clId="{B1AE6220-034A-48D2-A031-FBB35BDBAB45}" dt="2025-04-18T14:10:22.594" v="111" actId="20577"/>
          <ac:spMkLst>
            <pc:docMk/>
            <pc:sldMk cId="2389281853" sldId="270"/>
            <ac:spMk id="8" creationId="{DB165D76-39B6-C2B4-0E7B-040F0169C50A}"/>
          </ac:spMkLst>
        </pc:spChg>
      </pc:sldChg>
      <pc:sldChg chg="modSp add mod">
        <pc:chgData name="Anna Fitzpatrick" userId="6fc05569-6578-41d3-b3fa-642aa2614a37" providerId="ADAL" clId="{B1AE6220-034A-48D2-A031-FBB35BDBAB45}" dt="2025-04-18T14:10:25.912" v="113" actId="20577"/>
        <pc:sldMkLst>
          <pc:docMk/>
          <pc:sldMk cId="3262288133" sldId="271"/>
        </pc:sldMkLst>
        <pc:spChg chg="mod">
          <ac:chgData name="Anna Fitzpatrick" userId="6fc05569-6578-41d3-b3fa-642aa2614a37" providerId="ADAL" clId="{B1AE6220-034A-48D2-A031-FBB35BDBAB45}" dt="2025-04-18T14:10:25.912" v="113" actId="20577"/>
          <ac:spMkLst>
            <pc:docMk/>
            <pc:sldMk cId="3262288133" sldId="271"/>
            <ac:spMk id="8" creationId="{CE03C7E6-6791-6C81-94F1-9C61BB6A3B3A}"/>
          </ac:spMkLst>
        </pc:spChg>
      </pc:sldChg>
      <pc:sldChg chg="add">
        <pc:chgData name="Anna Fitzpatrick" userId="6fc05569-6578-41d3-b3fa-642aa2614a37" providerId="ADAL" clId="{B1AE6220-034A-48D2-A031-FBB35BDBAB45}" dt="2025-04-18T14:09:56.764" v="98"/>
        <pc:sldMkLst>
          <pc:docMk/>
          <pc:sldMk cId="3215159615" sldId="272"/>
        </pc:sldMkLst>
      </pc:sldChg>
      <pc:sldChg chg="modSp add mod">
        <pc:chgData name="Anna Fitzpatrick" userId="6fc05569-6578-41d3-b3fa-642aa2614a37" providerId="ADAL" clId="{B1AE6220-034A-48D2-A031-FBB35BDBAB45}" dt="2025-04-18T14:21:03.630" v="403" actId="20577"/>
        <pc:sldMkLst>
          <pc:docMk/>
          <pc:sldMk cId="675208207" sldId="273"/>
        </pc:sldMkLst>
        <pc:spChg chg="mod">
          <ac:chgData name="Anna Fitzpatrick" userId="6fc05569-6578-41d3-b3fa-642aa2614a37" providerId="ADAL" clId="{B1AE6220-034A-48D2-A031-FBB35BDBAB45}" dt="2025-04-18T14:21:03.630" v="403" actId="20577"/>
          <ac:spMkLst>
            <pc:docMk/>
            <pc:sldMk cId="675208207" sldId="273"/>
            <ac:spMk id="6" creationId="{A1750D4A-95AE-8204-AE97-E359347A25F4}"/>
          </ac:spMkLst>
        </pc:spChg>
      </pc:sldChg>
      <pc:sldChg chg="delSp modSp mod">
        <pc:chgData name="Anna Fitzpatrick" userId="6fc05569-6578-41d3-b3fa-642aa2614a37" providerId="ADAL" clId="{B1AE6220-034A-48D2-A031-FBB35BDBAB45}" dt="2025-04-18T14:13:17.743" v="224" actId="478"/>
        <pc:sldMkLst>
          <pc:docMk/>
          <pc:sldMk cId="2018180466" sldId="409"/>
        </pc:sldMkLst>
        <pc:spChg chg="mod">
          <ac:chgData name="Anna Fitzpatrick" userId="6fc05569-6578-41d3-b3fa-642aa2614a37" providerId="ADAL" clId="{B1AE6220-034A-48D2-A031-FBB35BDBAB45}" dt="2025-04-18T14:13:14.398" v="223" actId="20577"/>
          <ac:spMkLst>
            <pc:docMk/>
            <pc:sldMk cId="2018180466" sldId="409"/>
            <ac:spMk id="17" creationId="{43FB2F7A-D135-0075-B8AE-4FF0F88925FB}"/>
          </ac:spMkLst>
        </pc:spChg>
      </pc:sldChg>
      <pc:sldChg chg="modSp mod">
        <pc:chgData name="Anna Fitzpatrick" userId="6fc05569-6578-41d3-b3fa-642aa2614a37" providerId="ADAL" clId="{B1AE6220-034A-48D2-A031-FBB35BDBAB45}" dt="2025-04-18T14:01:51.474" v="0"/>
        <pc:sldMkLst>
          <pc:docMk/>
          <pc:sldMk cId="37099850" sldId="434"/>
        </pc:sldMkLst>
        <pc:spChg chg="mod">
          <ac:chgData name="Anna Fitzpatrick" userId="6fc05569-6578-41d3-b3fa-642aa2614a37" providerId="ADAL" clId="{B1AE6220-034A-48D2-A031-FBB35BDBAB45}" dt="2025-04-18T14:01:51.474" v="0"/>
          <ac:spMkLst>
            <pc:docMk/>
            <pc:sldMk cId="37099850" sldId="434"/>
            <ac:spMk id="6" creationId="{37C3B6FE-AF1B-4850-963E-3462ED387F5A}"/>
          </ac:spMkLst>
        </pc:spChg>
      </pc:sldChg>
      <pc:sldChg chg="delSp modSp mod">
        <pc:chgData name="Anna Fitzpatrick" userId="6fc05569-6578-41d3-b3fa-642aa2614a37" providerId="ADAL" clId="{B1AE6220-034A-48D2-A031-FBB35BDBAB45}" dt="2025-04-18T14:02:00.733" v="3" actId="1076"/>
        <pc:sldMkLst>
          <pc:docMk/>
          <pc:sldMk cId="2331635479" sldId="764"/>
        </pc:sldMkLst>
        <pc:spChg chg="mod">
          <ac:chgData name="Anna Fitzpatrick" userId="6fc05569-6578-41d3-b3fa-642aa2614a37" providerId="ADAL" clId="{B1AE6220-034A-48D2-A031-FBB35BDBAB45}" dt="2025-04-18T14:02:00.733" v="3" actId="1076"/>
          <ac:spMkLst>
            <pc:docMk/>
            <pc:sldMk cId="2331635479" sldId="764"/>
            <ac:spMk id="11" creationId="{A4E25665-2364-4492-DB59-C1BC755E1528}"/>
          </ac:spMkLst>
        </pc:spChg>
      </pc:sldChg>
      <pc:sldChg chg="modSp mod">
        <pc:chgData name="Anna Fitzpatrick" userId="6fc05569-6578-41d3-b3fa-642aa2614a37" providerId="ADAL" clId="{B1AE6220-034A-48D2-A031-FBB35BDBAB45}" dt="2025-04-18T14:20:22.077" v="393" actId="20577"/>
        <pc:sldMkLst>
          <pc:docMk/>
          <pc:sldMk cId="3932656140" sldId="765"/>
        </pc:sldMkLst>
        <pc:spChg chg="mod">
          <ac:chgData name="Anna Fitzpatrick" userId="6fc05569-6578-41d3-b3fa-642aa2614a37" providerId="ADAL" clId="{B1AE6220-034A-48D2-A031-FBB35BDBAB45}" dt="2025-04-18T14:20:22.077" v="393" actId="20577"/>
          <ac:spMkLst>
            <pc:docMk/>
            <pc:sldMk cId="3932656140" sldId="765"/>
            <ac:spMk id="2" creationId="{49ADE269-0EDD-D745-BB3F-3FFBB4C084E2}"/>
          </ac:spMkLst>
        </pc:spChg>
      </pc:sldChg>
      <pc:sldChg chg="del">
        <pc:chgData name="Anna Fitzpatrick" userId="6fc05569-6578-41d3-b3fa-642aa2614a37" providerId="ADAL" clId="{B1AE6220-034A-48D2-A031-FBB35BDBAB45}" dt="2025-04-18T14:12:04.403" v="185" actId="47"/>
        <pc:sldMkLst>
          <pc:docMk/>
          <pc:sldMk cId="1210753605" sldId="767"/>
        </pc:sldMkLst>
      </pc:sldChg>
      <pc:sldChg chg="del">
        <pc:chgData name="Anna Fitzpatrick" userId="6fc05569-6578-41d3-b3fa-642aa2614a37" providerId="ADAL" clId="{B1AE6220-034A-48D2-A031-FBB35BDBAB45}" dt="2025-04-18T14:02:29.613" v="6" actId="2696"/>
        <pc:sldMkLst>
          <pc:docMk/>
          <pc:sldMk cId="1317635639" sldId="769"/>
        </pc:sldMkLst>
      </pc:sldChg>
      <pc:sldChg chg="add del setBg">
        <pc:chgData name="Anna Fitzpatrick" userId="6fc05569-6578-41d3-b3fa-642aa2614a37" providerId="ADAL" clId="{B1AE6220-034A-48D2-A031-FBB35BDBAB45}" dt="2025-04-18T14:02:35.255" v="8"/>
        <pc:sldMkLst>
          <pc:docMk/>
          <pc:sldMk cId="1908780396" sldId="769"/>
        </pc:sldMkLst>
      </pc:sldChg>
      <pc:sldChg chg="modSp add mod">
        <pc:chgData name="Anna Fitzpatrick" userId="6fc05569-6578-41d3-b3fa-642aa2614a37" providerId="ADAL" clId="{B1AE6220-034A-48D2-A031-FBB35BDBAB45}" dt="2025-04-18T14:11:33.543" v="184" actId="20577"/>
        <pc:sldMkLst>
          <pc:docMk/>
          <pc:sldMk cId="2197119391" sldId="769"/>
        </pc:sldMkLst>
        <pc:spChg chg="mod">
          <ac:chgData name="Anna Fitzpatrick" userId="6fc05569-6578-41d3-b3fa-642aa2614a37" providerId="ADAL" clId="{B1AE6220-034A-48D2-A031-FBB35BDBAB45}" dt="2025-04-18T14:10:53.399" v="123" actId="20577"/>
          <ac:spMkLst>
            <pc:docMk/>
            <pc:sldMk cId="2197119391" sldId="769"/>
            <ac:spMk id="11" creationId="{A822691D-36DF-4B69-0958-DFAA56B26441}"/>
          </ac:spMkLst>
        </pc:spChg>
        <pc:spChg chg="mod">
          <ac:chgData name="Anna Fitzpatrick" userId="6fc05569-6578-41d3-b3fa-642aa2614a37" providerId="ADAL" clId="{B1AE6220-034A-48D2-A031-FBB35BDBAB45}" dt="2025-04-18T14:11:33.543" v="184" actId="20577"/>
          <ac:spMkLst>
            <pc:docMk/>
            <pc:sldMk cId="2197119391" sldId="769"/>
            <ac:spMk id="19" creationId="{F879FA6E-3F3E-C48C-7AB9-79986478A7B9}"/>
          </ac:spMkLst>
        </pc:spChg>
      </pc:sldChg>
      <pc:sldChg chg="addSp delSp modSp mod">
        <pc:chgData name="Anna Fitzpatrick" userId="6fc05569-6578-41d3-b3fa-642aa2614a37" providerId="ADAL" clId="{B1AE6220-034A-48D2-A031-FBB35BDBAB45}" dt="2025-04-18T14:12:52.168" v="212"/>
        <pc:sldMkLst>
          <pc:docMk/>
          <pc:sldMk cId="3271397424" sldId="778"/>
        </pc:sldMkLst>
        <pc:spChg chg="mod">
          <ac:chgData name="Anna Fitzpatrick" userId="6fc05569-6578-41d3-b3fa-642aa2614a37" providerId="ADAL" clId="{B1AE6220-034A-48D2-A031-FBB35BDBAB45}" dt="2025-04-18T14:12:42.693" v="208" actId="20577"/>
          <ac:spMkLst>
            <pc:docMk/>
            <pc:sldMk cId="3271397424" sldId="778"/>
            <ac:spMk id="3" creationId="{D8D5956D-1770-FF7E-CFBA-08A189B4C29C}"/>
          </ac:spMkLst>
        </pc:spChg>
        <pc:picChg chg="add mod">
          <ac:chgData name="Anna Fitzpatrick" userId="6fc05569-6578-41d3-b3fa-642aa2614a37" providerId="ADAL" clId="{B1AE6220-034A-48D2-A031-FBB35BDBAB45}" dt="2025-04-18T14:12:52.168" v="212"/>
          <ac:picMkLst>
            <pc:docMk/>
            <pc:sldMk cId="3271397424" sldId="778"/>
            <ac:picMk id="4" creationId="{B7D40E2E-E658-93B3-CA57-F4C6197EF676}"/>
          </ac:picMkLst>
        </pc:picChg>
        <pc:picChg chg="mod">
          <ac:chgData name="Anna Fitzpatrick" userId="6fc05569-6578-41d3-b3fa-642aa2614a37" providerId="ADAL" clId="{B1AE6220-034A-48D2-A031-FBB35BDBAB45}" dt="2025-04-18T14:12:45.839" v="210" actId="1076"/>
          <ac:picMkLst>
            <pc:docMk/>
            <pc:sldMk cId="3271397424" sldId="778"/>
            <ac:picMk id="3074" creationId="{2BD14A1A-BC42-5A6A-1963-18BEE8660736}"/>
          </ac:picMkLst>
        </pc:picChg>
      </pc:sldChg>
      <pc:sldChg chg="del">
        <pc:chgData name="Anna Fitzpatrick" userId="6fc05569-6578-41d3-b3fa-642aa2614a37" providerId="ADAL" clId="{B1AE6220-034A-48D2-A031-FBB35BDBAB45}" dt="2025-04-18T14:13:06.632" v="214" actId="47"/>
        <pc:sldMkLst>
          <pc:docMk/>
          <pc:sldMk cId="682868501" sldId="780"/>
        </pc:sldMkLst>
      </pc:sldChg>
      <pc:sldChg chg="addSp delSp modSp mod">
        <pc:chgData name="Anna Fitzpatrick" userId="6fc05569-6578-41d3-b3fa-642aa2614a37" providerId="ADAL" clId="{B1AE6220-034A-48D2-A031-FBB35BDBAB45}" dt="2025-04-23T16:31:25.096" v="531" actId="1076"/>
        <pc:sldMkLst>
          <pc:docMk/>
          <pc:sldMk cId="2625731325" sldId="801"/>
        </pc:sldMkLst>
        <pc:spChg chg="add mod">
          <ac:chgData name="Anna Fitzpatrick" userId="6fc05569-6578-41d3-b3fa-642aa2614a37" providerId="ADAL" clId="{B1AE6220-034A-48D2-A031-FBB35BDBAB45}" dt="2025-04-23T16:30:34.081" v="423" actId="1076"/>
          <ac:spMkLst>
            <pc:docMk/>
            <pc:sldMk cId="2625731325" sldId="801"/>
            <ac:spMk id="3" creationId="{6A5CE775-D042-49E6-61A5-6D9FC0332B79}"/>
          </ac:spMkLst>
        </pc:spChg>
        <pc:spChg chg="mod">
          <ac:chgData name="Anna Fitzpatrick" userId="6fc05569-6578-41d3-b3fa-642aa2614a37" providerId="ADAL" clId="{B1AE6220-034A-48D2-A031-FBB35BDBAB45}" dt="2025-04-23T16:30:21.490" v="421" actId="1076"/>
          <ac:spMkLst>
            <pc:docMk/>
            <pc:sldMk cId="2625731325" sldId="801"/>
            <ac:spMk id="5" creationId="{9E0A5F17-6EF8-BA47-2529-455F49C4E1CF}"/>
          </ac:spMkLst>
        </pc:spChg>
        <pc:spChg chg="add mod">
          <ac:chgData name="Anna Fitzpatrick" userId="6fc05569-6578-41d3-b3fa-642aa2614a37" providerId="ADAL" clId="{B1AE6220-034A-48D2-A031-FBB35BDBAB45}" dt="2025-04-23T16:31:25.096" v="531" actId="1076"/>
          <ac:spMkLst>
            <pc:docMk/>
            <pc:sldMk cId="2625731325" sldId="801"/>
            <ac:spMk id="11" creationId="{5CF9076F-4E17-B883-1761-9CF60C88F5C1}"/>
          </ac:spMkLst>
        </pc:spChg>
        <pc:spChg chg="mod">
          <ac:chgData name="Anna Fitzpatrick" userId="6fc05569-6578-41d3-b3fa-642aa2614a37" providerId="ADAL" clId="{B1AE6220-034A-48D2-A031-FBB35BDBAB45}" dt="2025-04-18T14:14:28.709" v="282" actId="20577"/>
          <ac:spMkLst>
            <pc:docMk/>
            <pc:sldMk cId="2625731325" sldId="801"/>
            <ac:spMk id="25" creationId="{F45D0634-2AAD-4C8B-379E-F67462D02F36}"/>
          </ac:spMkLst>
        </pc:spChg>
        <pc:picChg chg="add mod">
          <ac:chgData name="Anna Fitzpatrick" userId="6fc05569-6578-41d3-b3fa-642aa2614a37" providerId="ADAL" clId="{B1AE6220-034A-48D2-A031-FBB35BDBAB45}" dt="2025-04-23T16:30:13.412" v="419"/>
          <ac:picMkLst>
            <pc:docMk/>
            <pc:sldMk cId="2625731325" sldId="801"/>
            <ac:picMk id="2" creationId="{51E325D5-FC7E-6F4C-3F11-E3C201BE7F1F}"/>
          </ac:picMkLst>
        </pc:picChg>
        <pc:picChg chg="add mod">
          <ac:chgData name="Anna Fitzpatrick" userId="6fc05569-6578-41d3-b3fa-642aa2614a37" providerId="ADAL" clId="{B1AE6220-034A-48D2-A031-FBB35BDBAB45}" dt="2025-04-23T16:30:42.994" v="425" actId="1076"/>
          <ac:picMkLst>
            <pc:docMk/>
            <pc:sldMk cId="2625731325" sldId="801"/>
            <ac:picMk id="4" creationId="{538297D8-2360-9696-62D5-A38C7BCCD6F5}"/>
          </ac:picMkLst>
        </pc:picChg>
        <pc:picChg chg="mod">
          <ac:chgData name="Anna Fitzpatrick" userId="6fc05569-6578-41d3-b3fa-642aa2614a37" providerId="ADAL" clId="{B1AE6220-034A-48D2-A031-FBB35BDBAB45}" dt="2025-04-23T16:30:09.503" v="418" actId="1076"/>
          <ac:picMkLst>
            <pc:docMk/>
            <pc:sldMk cId="2625731325" sldId="801"/>
            <ac:picMk id="46" creationId="{FBC4F322-31FC-8858-A09F-751FE4275B36}"/>
          </ac:picMkLst>
        </pc:picChg>
      </pc:sldChg>
      <pc:sldChg chg="modSp mod">
        <pc:chgData name="Anna Fitzpatrick" userId="6fc05569-6578-41d3-b3fa-642aa2614a37" providerId="ADAL" clId="{B1AE6220-034A-48D2-A031-FBB35BDBAB45}" dt="2025-04-18T14:12:12.496" v="187" actId="20577"/>
        <pc:sldMkLst>
          <pc:docMk/>
          <pc:sldMk cId="2024744182" sldId="802"/>
        </pc:sldMkLst>
        <pc:spChg chg="mod">
          <ac:chgData name="Anna Fitzpatrick" userId="6fc05569-6578-41d3-b3fa-642aa2614a37" providerId="ADAL" clId="{B1AE6220-034A-48D2-A031-FBB35BDBAB45}" dt="2025-04-18T14:12:12.496" v="187" actId="20577"/>
          <ac:spMkLst>
            <pc:docMk/>
            <pc:sldMk cId="2024744182" sldId="802"/>
            <ac:spMk id="2" creationId="{212805DC-FBA5-C9F3-E697-9FB2CE92B08F}"/>
          </ac:spMkLst>
        </pc:spChg>
      </pc:sldChg>
      <pc:sldChg chg="del">
        <pc:chgData name="Anna Fitzpatrick" userId="6fc05569-6578-41d3-b3fa-642aa2614a37" providerId="ADAL" clId="{B1AE6220-034A-48D2-A031-FBB35BDBAB45}" dt="2025-04-18T14:02:51.674" v="11" actId="2696"/>
        <pc:sldMkLst>
          <pc:docMk/>
          <pc:sldMk cId="1026849919" sldId="804"/>
        </pc:sldMkLst>
      </pc:sldChg>
      <pc:sldChg chg="add">
        <pc:chgData name="Anna Fitzpatrick" userId="6fc05569-6578-41d3-b3fa-642aa2614a37" providerId="ADAL" clId="{B1AE6220-034A-48D2-A031-FBB35BDBAB45}" dt="2025-04-18T14:02:58.382" v="13"/>
        <pc:sldMkLst>
          <pc:docMk/>
          <pc:sldMk cId="1562648369" sldId="804"/>
        </pc:sldMkLst>
      </pc:sldChg>
      <pc:sldChg chg="addSp delSp modSp add mod">
        <pc:chgData name="Anna Fitzpatrick" userId="6fc05569-6578-41d3-b3fa-642aa2614a37" providerId="ADAL" clId="{B1AE6220-034A-48D2-A031-FBB35BDBAB45}" dt="2025-04-23T16:29:21.802" v="415" actId="108"/>
        <pc:sldMkLst>
          <pc:docMk/>
          <pc:sldMk cId="2436381433" sldId="805"/>
        </pc:sldMkLst>
        <pc:spChg chg="mod">
          <ac:chgData name="Anna Fitzpatrick" userId="6fc05569-6578-41d3-b3fa-642aa2614a37" providerId="ADAL" clId="{B1AE6220-034A-48D2-A031-FBB35BDBAB45}" dt="2025-04-23T16:28:29.926" v="406"/>
          <ac:spMkLst>
            <pc:docMk/>
            <pc:sldMk cId="2436381433" sldId="805"/>
            <ac:spMk id="8" creationId="{A1DAE8C8-0802-CA92-6190-BF75E52C5CB7}"/>
          </ac:spMkLst>
        </pc:spChg>
        <pc:grpChg chg="mod">
          <ac:chgData name="Anna Fitzpatrick" userId="6fc05569-6578-41d3-b3fa-642aa2614a37" providerId="ADAL" clId="{B1AE6220-034A-48D2-A031-FBB35BDBAB45}" dt="2025-04-23T16:28:44.695" v="408" actId="1076"/>
          <ac:grpSpMkLst>
            <pc:docMk/>
            <pc:sldMk cId="2436381433" sldId="805"/>
            <ac:grpSpMk id="3" creationId="{A8221DD6-1C36-189F-EA63-7496EE9EACE1}"/>
          </ac:grpSpMkLst>
        </pc:grpChg>
        <pc:graphicFrameChg chg="add mod modGraphic">
          <ac:chgData name="Anna Fitzpatrick" userId="6fc05569-6578-41d3-b3fa-642aa2614a37" providerId="ADAL" clId="{B1AE6220-034A-48D2-A031-FBB35BDBAB45}" dt="2025-04-23T16:29:21.802" v="415" actId="108"/>
          <ac:graphicFrameMkLst>
            <pc:docMk/>
            <pc:sldMk cId="2436381433" sldId="805"/>
            <ac:graphicFrameMk id="2" creationId="{B81F208C-904F-84C5-4D5D-DBA2B25BC01D}"/>
          </ac:graphicFrameMkLst>
        </pc:graphicFrameChg>
        <pc:graphicFrameChg chg="del mod">
          <ac:chgData name="Anna Fitzpatrick" userId="6fc05569-6578-41d3-b3fa-642aa2614a37" providerId="ADAL" clId="{B1AE6220-034A-48D2-A031-FBB35BDBAB45}" dt="2025-04-23T16:28:47.665" v="409" actId="478"/>
          <ac:graphicFrameMkLst>
            <pc:docMk/>
            <pc:sldMk cId="2436381433" sldId="805"/>
            <ac:graphicFrameMk id="10" creationId="{234497E8-28B6-EF9A-D3D3-2869EDF46113}"/>
          </ac:graphicFrameMkLst>
        </pc:graphicFrameChg>
      </pc:sldChg>
      <pc:sldChg chg="del">
        <pc:chgData name="Anna Fitzpatrick" userId="6fc05569-6578-41d3-b3fa-642aa2614a37" providerId="ADAL" clId="{B1AE6220-034A-48D2-A031-FBB35BDBAB45}" dt="2025-04-18T14:02:51.674" v="11" actId="2696"/>
        <pc:sldMkLst>
          <pc:docMk/>
          <pc:sldMk cId="3495180963" sldId="805"/>
        </pc:sldMkLst>
      </pc:sldChg>
      <pc:sldChg chg="del">
        <pc:chgData name="Anna Fitzpatrick" userId="6fc05569-6578-41d3-b3fa-642aa2614a37" providerId="ADAL" clId="{B1AE6220-034A-48D2-A031-FBB35BDBAB45}" dt="2025-04-18T14:12:20.133" v="188" actId="47"/>
        <pc:sldMkLst>
          <pc:docMk/>
          <pc:sldMk cId="502246367" sldId="809"/>
        </pc:sldMkLst>
      </pc:sldChg>
      <pc:sldChg chg="del">
        <pc:chgData name="Anna Fitzpatrick" userId="6fc05569-6578-41d3-b3fa-642aa2614a37" providerId="ADAL" clId="{B1AE6220-034A-48D2-A031-FBB35BDBAB45}" dt="2025-04-18T14:02:53.485" v="12" actId="47"/>
        <pc:sldMkLst>
          <pc:docMk/>
          <pc:sldMk cId="2832659385" sldId="810"/>
        </pc:sldMkLst>
      </pc:sldChg>
      <pc:sldChg chg="del">
        <pc:chgData name="Anna Fitzpatrick" userId="6fc05569-6578-41d3-b3fa-642aa2614a37" providerId="ADAL" clId="{B1AE6220-034A-48D2-A031-FBB35BDBAB45}" dt="2025-04-18T14:12:58.765" v="213" actId="47"/>
        <pc:sldMkLst>
          <pc:docMk/>
          <pc:sldMk cId="4244196976" sldId="814"/>
        </pc:sldMkLst>
      </pc:sldChg>
      <pc:sldChg chg="del">
        <pc:chgData name="Anna Fitzpatrick" userId="6fc05569-6578-41d3-b3fa-642aa2614a37" providerId="ADAL" clId="{B1AE6220-034A-48D2-A031-FBB35BDBAB45}" dt="2025-04-18T14:15:46.303" v="284" actId="47"/>
        <pc:sldMkLst>
          <pc:docMk/>
          <pc:sldMk cId="4223001072" sldId="815"/>
        </pc:sldMkLst>
      </pc:sldChg>
      <pc:sldChg chg="del">
        <pc:chgData name="Anna Fitzpatrick" userId="6fc05569-6578-41d3-b3fa-642aa2614a37" providerId="ADAL" clId="{B1AE6220-034A-48D2-A031-FBB35BDBAB45}" dt="2025-04-18T14:13:06.632" v="214" actId="47"/>
        <pc:sldMkLst>
          <pc:docMk/>
          <pc:sldMk cId="137246398" sldId="816"/>
        </pc:sldMkLst>
      </pc:sldChg>
      <pc:sldChg chg="del">
        <pc:chgData name="Anna Fitzpatrick" userId="6fc05569-6578-41d3-b3fa-642aa2614a37" providerId="ADAL" clId="{B1AE6220-034A-48D2-A031-FBB35BDBAB45}" dt="2025-04-18T14:13:06.632" v="214" actId="47"/>
        <pc:sldMkLst>
          <pc:docMk/>
          <pc:sldMk cId="1839064467" sldId="817"/>
        </pc:sldMkLst>
      </pc:sldChg>
      <pc:sldChg chg="del">
        <pc:chgData name="Anna Fitzpatrick" userId="6fc05569-6578-41d3-b3fa-642aa2614a37" providerId="ADAL" clId="{B1AE6220-034A-48D2-A031-FBB35BDBAB45}" dt="2025-04-18T14:13:06.632" v="214" actId="47"/>
        <pc:sldMkLst>
          <pc:docMk/>
          <pc:sldMk cId="2413395350" sldId="818"/>
        </pc:sldMkLst>
      </pc:sldChg>
      <pc:sldChg chg="del">
        <pc:chgData name="Anna Fitzpatrick" userId="6fc05569-6578-41d3-b3fa-642aa2614a37" providerId="ADAL" clId="{B1AE6220-034A-48D2-A031-FBB35BDBAB45}" dt="2025-04-18T14:13:06.632" v="214" actId="47"/>
        <pc:sldMkLst>
          <pc:docMk/>
          <pc:sldMk cId="3888417592" sldId="819"/>
        </pc:sldMkLst>
      </pc:sldChg>
      <pc:sldChg chg="del">
        <pc:chgData name="Anna Fitzpatrick" userId="6fc05569-6578-41d3-b3fa-642aa2614a37" providerId="ADAL" clId="{B1AE6220-034A-48D2-A031-FBB35BDBAB45}" dt="2025-04-18T14:13:06.632" v="214" actId="47"/>
        <pc:sldMkLst>
          <pc:docMk/>
          <pc:sldMk cId="792286303" sldId="820"/>
        </pc:sldMkLst>
      </pc:sldChg>
      <pc:sldChg chg="del">
        <pc:chgData name="Anna Fitzpatrick" userId="6fc05569-6578-41d3-b3fa-642aa2614a37" providerId="ADAL" clId="{B1AE6220-034A-48D2-A031-FBB35BDBAB45}" dt="2025-04-18T14:13:06.632" v="214" actId="47"/>
        <pc:sldMkLst>
          <pc:docMk/>
          <pc:sldMk cId="3854075175" sldId="821"/>
        </pc:sldMkLst>
      </pc:sldChg>
      <pc:sldChg chg="modSp add del mod">
        <pc:chgData name="Anna Fitzpatrick" userId="6fc05569-6578-41d3-b3fa-642aa2614a37" providerId="ADAL" clId="{B1AE6220-034A-48D2-A031-FBB35BDBAB45}" dt="2025-04-18T14:19:52.385" v="374" actId="20577"/>
        <pc:sldMkLst>
          <pc:docMk/>
          <pc:sldMk cId="2068559179" sldId="822"/>
        </pc:sldMkLst>
        <pc:spChg chg="mod">
          <ac:chgData name="Anna Fitzpatrick" userId="6fc05569-6578-41d3-b3fa-642aa2614a37" providerId="ADAL" clId="{B1AE6220-034A-48D2-A031-FBB35BDBAB45}" dt="2025-04-18T14:19:52.385" v="374" actId="20577"/>
          <ac:spMkLst>
            <pc:docMk/>
            <pc:sldMk cId="2068559179" sldId="822"/>
            <ac:spMk id="2" creationId="{49ADE269-0EDD-D745-BB3F-3FFBB4C084E2}"/>
          </ac:spMkLst>
        </pc:spChg>
      </pc:sldChg>
      <pc:sldChg chg="modSp add mod">
        <pc:chgData name="Anna Fitzpatrick" userId="6fc05569-6578-41d3-b3fa-642aa2614a37" providerId="ADAL" clId="{B1AE6220-034A-48D2-A031-FBB35BDBAB45}" dt="2025-04-18T14:16:20.567" v="320" actId="20577"/>
        <pc:sldMkLst>
          <pc:docMk/>
          <pc:sldMk cId="254357224" sldId="823"/>
        </pc:sldMkLst>
        <pc:spChg chg="mod">
          <ac:chgData name="Anna Fitzpatrick" userId="6fc05569-6578-41d3-b3fa-642aa2614a37" providerId="ADAL" clId="{B1AE6220-034A-48D2-A031-FBB35BDBAB45}" dt="2025-04-18T14:16:20.567" v="320" actId="20577"/>
          <ac:spMkLst>
            <pc:docMk/>
            <pc:sldMk cId="254357224" sldId="823"/>
            <ac:spMk id="2" creationId="{49ADE269-0EDD-D745-BB3F-3FFBB4C084E2}"/>
          </ac:spMkLst>
        </pc:spChg>
      </pc:sldChg>
      <pc:sldChg chg="del">
        <pc:chgData name="Anna Fitzpatrick" userId="6fc05569-6578-41d3-b3fa-642aa2614a37" providerId="ADAL" clId="{B1AE6220-034A-48D2-A031-FBB35BDBAB45}" dt="2025-04-18T14:13:06.632" v="214" actId="47"/>
        <pc:sldMkLst>
          <pc:docMk/>
          <pc:sldMk cId="1064202685" sldId="823"/>
        </pc:sldMkLst>
      </pc:sldChg>
      <pc:sldChg chg="del">
        <pc:chgData name="Anna Fitzpatrick" userId="6fc05569-6578-41d3-b3fa-642aa2614a37" providerId="ADAL" clId="{B1AE6220-034A-48D2-A031-FBB35BDBAB45}" dt="2025-04-18T14:13:06.632" v="214" actId="47"/>
        <pc:sldMkLst>
          <pc:docMk/>
          <pc:sldMk cId="1298267897" sldId="824"/>
        </pc:sldMkLst>
      </pc:sldChg>
      <pc:sldChg chg="del">
        <pc:chgData name="Anna Fitzpatrick" userId="6fc05569-6578-41d3-b3fa-642aa2614a37" providerId="ADAL" clId="{B1AE6220-034A-48D2-A031-FBB35BDBAB45}" dt="2025-04-18T14:01:54.858" v="1" actId="47"/>
        <pc:sldMkLst>
          <pc:docMk/>
          <pc:sldMk cId="309248376" sldId="825"/>
        </pc:sldMkLst>
      </pc:sldChg>
      <pc:sldChg chg="addSp delSp modSp add mod">
        <pc:chgData name="Anna Fitzpatrick" userId="6fc05569-6578-41d3-b3fa-642aa2614a37" providerId="ADAL" clId="{B1AE6220-034A-48D2-A031-FBB35BDBAB45}" dt="2025-04-23T16:29:18.580" v="414"/>
        <pc:sldMkLst>
          <pc:docMk/>
          <pc:sldMk cId="254790649" sldId="826"/>
        </pc:sldMkLst>
        <pc:spChg chg="mod">
          <ac:chgData name="Anna Fitzpatrick" userId="6fc05569-6578-41d3-b3fa-642aa2614a37" providerId="ADAL" clId="{B1AE6220-034A-48D2-A031-FBB35BDBAB45}" dt="2025-04-18T14:04:29.262" v="48" actId="20577"/>
          <ac:spMkLst>
            <pc:docMk/>
            <pc:sldMk cId="254790649" sldId="826"/>
            <ac:spMk id="6" creationId="{CD1CEA82-B6F9-30B3-3CD3-E79F65627211}"/>
          </ac:spMkLst>
        </pc:spChg>
        <pc:spChg chg="mod">
          <ac:chgData name="Anna Fitzpatrick" userId="6fc05569-6578-41d3-b3fa-642aa2614a37" providerId="ADAL" clId="{B1AE6220-034A-48D2-A031-FBB35BDBAB45}" dt="2025-04-18T14:04:32.453" v="49" actId="1076"/>
          <ac:spMkLst>
            <pc:docMk/>
            <pc:sldMk cId="254790649" sldId="826"/>
            <ac:spMk id="7" creationId="{C38B668F-79D4-8A06-617F-E1494238AFFA}"/>
          </ac:spMkLst>
        </pc:spChg>
        <pc:graphicFrameChg chg="add mod modGraphic">
          <ac:chgData name="Anna Fitzpatrick" userId="6fc05569-6578-41d3-b3fa-642aa2614a37" providerId="ADAL" clId="{B1AE6220-034A-48D2-A031-FBB35BDBAB45}" dt="2025-04-23T16:29:18.580" v="414"/>
          <ac:graphicFrameMkLst>
            <pc:docMk/>
            <pc:sldMk cId="254790649" sldId="826"/>
            <ac:graphicFrameMk id="8" creationId="{DA938DAE-8295-C2C0-433A-A1D9B736E8D7}"/>
          </ac:graphicFrameMkLst>
        </pc:graphicFrameChg>
      </pc:sldChg>
      <pc:sldChg chg="del">
        <pc:chgData name="Anna Fitzpatrick" userId="6fc05569-6578-41d3-b3fa-642aa2614a37" providerId="ADAL" clId="{B1AE6220-034A-48D2-A031-FBB35BDBAB45}" dt="2025-04-18T14:02:51.674" v="11" actId="2696"/>
        <pc:sldMkLst>
          <pc:docMk/>
          <pc:sldMk cId="1739130389" sldId="826"/>
        </pc:sldMkLst>
      </pc:sldChg>
      <pc:sldChg chg="del">
        <pc:chgData name="Anna Fitzpatrick" userId="6fc05569-6578-41d3-b3fa-642aa2614a37" providerId="ADAL" clId="{B1AE6220-034A-48D2-A031-FBB35BDBAB45}" dt="2025-04-18T14:02:51.674" v="11" actId="2696"/>
        <pc:sldMkLst>
          <pc:docMk/>
          <pc:sldMk cId="1873802958" sldId="828"/>
        </pc:sldMkLst>
      </pc:sldChg>
      <pc:sldChg chg="modSp add mod">
        <pc:chgData name="Anna Fitzpatrick" userId="6fc05569-6578-41d3-b3fa-642aa2614a37" providerId="ADAL" clId="{B1AE6220-034A-48D2-A031-FBB35BDBAB45}" dt="2025-04-18T14:20:40.967" v="397" actId="20577"/>
        <pc:sldMkLst>
          <pc:docMk/>
          <pc:sldMk cId="3062860075" sldId="828"/>
        </pc:sldMkLst>
        <pc:spChg chg="mod">
          <ac:chgData name="Anna Fitzpatrick" userId="6fc05569-6578-41d3-b3fa-642aa2614a37" providerId="ADAL" clId="{B1AE6220-034A-48D2-A031-FBB35BDBAB45}" dt="2025-04-18T14:20:40.967" v="397" actId="20577"/>
          <ac:spMkLst>
            <pc:docMk/>
            <pc:sldMk cId="3062860075" sldId="828"/>
            <ac:spMk id="3" creationId="{D8D5956D-1770-FF7E-CFBA-08A189B4C29C}"/>
          </ac:spMkLst>
        </pc:spChg>
      </pc:sldChg>
      <pc:sldChg chg="del">
        <pc:chgData name="Anna Fitzpatrick" userId="6fc05569-6578-41d3-b3fa-642aa2614a37" providerId="ADAL" clId="{B1AE6220-034A-48D2-A031-FBB35BDBAB45}" dt="2025-04-18T14:12:27.368" v="189" actId="47"/>
        <pc:sldMkLst>
          <pc:docMk/>
          <pc:sldMk cId="1652579342" sldId="829"/>
        </pc:sldMkLst>
      </pc:sldChg>
      <pc:sldChg chg="delSp modSp add mod">
        <pc:chgData name="Anna Fitzpatrick" userId="6fc05569-6578-41d3-b3fa-642aa2614a37" providerId="ADAL" clId="{B1AE6220-034A-48D2-A031-FBB35BDBAB45}" dt="2025-04-18T14:07:17.002" v="62"/>
        <pc:sldMkLst>
          <pc:docMk/>
          <pc:sldMk cId="2128372861" sldId="830"/>
        </pc:sldMkLst>
        <pc:spChg chg="mod">
          <ac:chgData name="Anna Fitzpatrick" userId="6fc05569-6578-41d3-b3fa-642aa2614a37" providerId="ADAL" clId="{B1AE6220-034A-48D2-A031-FBB35BDBAB45}" dt="2025-04-18T14:07:17.002" v="62"/>
          <ac:spMkLst>
            <pc:docMk/>
            <pc:sldMk cId="2128372861" sldId="830"/>
            <ac:spMk id="6" creationId="{0DFE7F57-EC77-B53B-B43B-45CCFECB0442}"/>
          </ac:spMkLst>
        </pc:spChg>
        <pc:spChg chg="mod">
          <ac:chgData name="Anna Fitzpatrick" userId="6fc05569-6578-41d3-b3fa-642aa2614a37" providerId="ADAL" clId="{B1AE6220-034A-48D2-A031-FBB35BDBAB45}" dt="2025-04-18T14:07:11.804" v="61" actId="14100"/>
          <ac:spMkLst>
            <pc:docMk/>
            <pc:sldMk cId="2128372861" sldId="830"/>
            <ac:spMk id="7" creationId="{3237CBA0-E8A2-CAF3-6BC1-0AEBA54713CA}"/>
          </ac:spMkLst>
        </pc:spChg>
        <pc:grpChg chg="mod">
          <ac:chgData name="Anna Fitzpatrick" userId="6fc05569-6578-41d3-b3fa-642aa2614a37" providerId="ADAL" clId="{B1AE6220-034A-48D2-A031-FBB35BDBAB45}" dt="2025-04-18T14:06:42.583" v="57" actId="20578"/>
          <ac:grpSpMkLst>
            <pc:docMk/>
            <pc:sldMk cId="2128372861" sldId="830"/>
            <ac:grpSpMk id="5" creationId="{B0E2427F-E9FF-C1E7-F872-8AF5615440DE}"/>
          </ac:grpSpMkLst>
        </pc:grpChg>
      </pc:sldChg>
      <pc:sldChg chg="modSp add mod">
        <pc:chgData name="Anna Fitzpatrick" userId="6fc05569-6578-41d3-b3fa-642aa2614a37" providerId="ADAL" clId="{B1AE6220-034A-48D2-A031-FBB35BDBAB45}" dt="2025-04-18T14:08:15.354" v="94" actId="14100"/>
        <pc:sldMkLst>
          <pc:docMk/>
          <pc:sldMk cId="4180916729" sldId="831"/>
        </pc:sldMkLst>
        <pc:spChg chg="mod">
          <ac:chgData name="Anna Fitzpatrick" userId="6fc05569-6578-41d3-b3fa-642aa2614a37" providerId="ADAL" clId="{B1AE6220-034A-48D2-A031-FBB35BDBAB45}" dt="2025-04-18T14:08:15.354" v="94" actId="14100"/>
          <ac:spMkLst>
            <pc:docMk/>
            <pc:sldMk cId="4180916729" sldId="831"/>
            <ac:spMk id="3" creationId="{A15366BA-D2BB-91A3-0AA9-C8D87C179269}"/>
          </ac:spMkLst>
        </pc:spChg>
      </pc:sldChg>
      <pc:sldChg chg="modSp add mod">
        <pc:chgData name="Anna Fitzpatrick" userId="6fc05569-6578-41d3-b3fa-642aa2614a37" providerId="ADAL" clId="{B1AE6220-034A-48D2-A031-FBB35BDBAB45}" dt="2025-04-18T14:10:12.696" v="108" actId="20577"/>
        <pc:sldMkLst>
          <pc:docMk/>
          <pc:sldMk cId="2427586530" sldId="832"/>
        </pc:sldMkLst>
        <pc:spChg chg="mod">
          <ac:chgData name="Anna Fitzpatrick" userId="6fc05569-6578-41d3-b3fa-642aa2614a37" providerId="ADAL" clId="{B1AE6220-034A-48D2-A031-FBB35BDBAB45}" dt="2025-04-18T14:10:12.696" v="108" actId="20577"/>
          <ac:spMkLst>
            <pc:docMk/>
            <pc:sldMk cId="2427586530" sldId="832"/>
            <ac:spMk id="3" creationId="{25BBC0C3-C616-6FB8-7EA3-DE2A0B306543}"/>
          </ac:spMkLst>
        </pc:spChg>
      </pc:sldChg>
      <pc:sldChg chg="modSp add mod">
        <pc:chgData name="Anna Fitzpatrick" userId="6fc05569-6578-41d3-b3fa-642aa2614a37" providerId="ADAL" clId="{B1AE6220-034A-48D2-A031-FBB35BDBAB45}" dt="2025-04-18T14:16:04.678" v="306" actId="20577"/>
        <pc:sldMkLst>
          <pc:docMk/>
          <pc:sldMk cId="4290676647" sldId="837"/>
        </pc:sldMkLst>
        <pc:spChg chg="mod">
          <ac:chgData name="Anna Fitzpatrick" userId="6fc05569-6578-41d3-b3fa-642aa2614a37" providerId="ADAL" clId="{B1AE6220-034A-48D2-A031-FBB35BDBAB45}" dt="2025-04-18T14:16:04.678" v="306" actId="20577"/>
          <ac:spMkLst>
            <pc:docMk/>
            <pc:sldMk cId="4290676647" sldId="837"/>
            <ac:spMk id="2" creationId="{34AD99A5-2E6A-E0BC-D60B-336DB55C5F9C}"/>
          </ac:spMkLst>
        </pc:spChg>
      </pc:sldChg>
      <pc:sldChg chg="modSp add mod">
        <pc:chgData name="Anna Fitzpatrick" userId="6fc05569-6578-41d3-b3fa-642aa2614a37" providerId="ADAL" clId="{B1AE6220-034A-48D2-A031-FBB35BDBAB45}" dt="2025-04-18T14:17:03.171" v="333" actId="1076"/>
        <pc:sldMkLst>
          <pc:docMk/>
          <pc:sldMk cId="1898355484" sldId="838"/>
        </pc:sldMkLst>
        <pc:spChg chg="mod">
          <ac:chgData name="Anna Fitzpatrick" userId="6fc05569-6578-41d3-b3fa-642aa2614a37" providerId="ADAL" clId="{B1AE6220-034A-48D2-A031-FBB35BDBAB45}" dt="2025-04-18T14:17:00.848" v="332" actId="1076"/>
          <ac:spMkLst>
            <pc:docMk/>
            <pc:sldMk cId="1898355484" sldId="838"/>
            <ac:spMk id="2" creationId="{879D3E13-6D8F-E67E-94A8-46221CAD52F8}"/>
          </ac:spMkLst>
        </pc:spChg>
        <pc:spChg chg="mod">
          <ac:chgData name="Anna Fitzpatrick" userId="6fc05569-6578-41d3-b3fa-642aa2614a37" providerId="ADAL" clId="{B1AE6220-034A-48D2-A031-FBB35BDBAB45}" dt="2025-04-18T14:17:03.171" v="333" actId="1076"/>
          <ac:spMkLst>
            <pc:docMk/>
            <pc:sldMk cId="1898355484" sldId="838"/>
            <ac:spMk id="3" creationId="{6D88F03A-16C7-CF98-8ADB-71A5AF1BEBFF}"/>
          </ac:spMkLst>
        </pc:spChg>
      </pc:sldChg>
      <pc:sldChg chg="modSp add mod">
        <pc:chgData name="Anna Fitzpatrick" userId="6fc05569-6578-41d3-b3fa-642aa2614a37" providerId="ADAL" clId="{B1AE6220-034A-48D2-A031-FBB35BDBAB45}" dt="2025-04-18T14:18:38.839" v="358" actId="20577"/>
        <pc:sldMkLst>
          <pc:docMk/>
          <pc:sldMk cId="3307365584" sldId="842"/>
        </pc:sldMkLst>
        <pc:spChg chg="mod">
          <ac:chgData name="Anna Fitzpatrick" userId="6fc05569-6578-41d3-b3fa-642aa2614a37" providerId="ADAL" clId="{B1AE6220-034A-48D2-A031-FBB35BDBAB45}" dt="2025-04-18T14:18:38.839" v="358" actId="20577"/>
          <ac:spMkLst>
            <pc:docMk/>
            <pc:sldMk cId="3307365584" sldId="842"/>
            <ac:spMk id="2" creationId="{8DA43C5E-A0E0-E70F-64A9-0C39E9015A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6590C-3D0D-4EDA-BC66-1CEBAB22EE3E}" type="datetimeFigureOut">
              <a:rPr lang="en-IE" smtClean="0"/>
              <a:t>23/04/2025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2796E-1C4F-406F-B6A0-9F353F85491F}" type="slidenum">
              <a:rPr lang="en-IE" smtClean="0"/>
              <a:t>‹#›</a:t>
            </a:fld>
            <a:endParaRPr lang="en-IE"/>
          </a:p>
        </p:txBody>
      </p:sp>
    </p:spTree>
    <p:extLst>
      <p:ext uri="{BB962C8B-B14F-4D97-AF65-F5344CB8AC3E}">
        <p14:creationId xmlns:p14="http://schemas.microsoft.com/office/powerpoint/2010/main" val="201640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IE" dirty="0"/>
          </a:p>
        </p:txBody>
      </p:sp>
      <p:sp>
        <p:nvSpPr>
          <p:cNvPr id="4" name="Slide Number Placeholder 3"/>
          <p:cNvSpPr>
            <a:spLocks noGrp="1"/>
          </p:cNvSpPr>
          <p:nvPr>
            <p:ph type="sldNum" sz="quarter" idx="5"/>
          </p:nvPr>
        </p:nvSpPr>
        <p:spPr/>
        <p:txBody>
          <a:bodyPr/>
          <a:lstStyle/>
          <a:p>
            <a:fld id="{0392796E-1C4F-406F-B6A0-9F353F85491F}" type="slidenum">
              <a:rPr lang="en-IE" smtClean="0"/>
              <a:t>1</a:t>
            </a:fld>
            <a:endParaRPr lang="en-IE"/>
          </a:p>
        </p:txBody>
      </p:sp>
    </p:spTree>
    <p:extLst>
      <p:ext uri="{BB962C8B-B14F-4D97-AF65-F5344CB8AC3E}">
        <p14:creationId xmlns:p14="http://schemas.microsoft.com/office/powerpoint/2010/main" val="119900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185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992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392796E-1C4F-406F-B6A0-9F353F85491F}" type="slidenum">
              <a:rPr lang="en-IE" smtClean="0"/>
              <a:t>26</a:t>
            </a:fld>
            <a:endParaRPr lang="en-IE"/>
          </a:p>
        </p:txBody>
      </p:sp>
    </p:spTree>
    <p:extLst>
      <p:ext uri="{BB962C8B-B14F-4D97-AF65-F5344CB8AC3E}">
        <p14:creationId xmlns:p14="http://schemas.microsoft.com/office/powerpoint/2010/main" val="3606764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392796E-1C4F-406F-B6A0-9F353F85491F}" type="slidenum">
              <a:rPr lang="en-IE" smtClean="0"/>
              <a:t>27</a:t>
            </a:fld>
            <a:endParaRPr lang="en-IE"/>
          </a:p>
        </p:txBody>
      </p:sp>
    </p:spTree>
    <p:extLst>
      <p:ext uri="{BB962C8B-B14F-4D97-AF65-F5344CB8AC3E}">
        <p14:creationId xmlns:p14="http://schemas.microsoft.com/office/powerpoint/2010/main" val="405870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392796E-1C4F-406F-B6A0-9F353F85491F}" type="slidenum">
              <a:rPr lang="en-IE" smtClean="0"/>
              <a:t>28</a:t>
            </a:fld>
            <a:endParaRPr lang="en-IE"/>
          </a:p>
        </p:txBody>
      </p:sp>
    </p:spTree>
    <p:extLst>
      <p:ext uri="{BB962C8B-B14F-4D97-AF65-F5344CB8AC3E}">
        <p14:creationId xmlns:p14="http://schemas.microsoft.com/office/powerpoint/2010/main" val="1893366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1DD6C-02FA-C8D1-6EB5-3795EF874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6A12B-330A-AC82-E8FD-49FF164FD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BA499-4DC2-266B-CC88-893DD3F6CD8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BD6E81F-D586-0942-E6EA-21A55E1ACD2D}"/>
              </a:ext>
            </a:extLst>
          </p:cNvPr>
          <p:cNvSpPr>
            <a:spLocks noGrp="1"/>
          </p:cNvSpPr>
          <p:nvPr>
            <p:ph type="sldNum" sz="quarter" idx="5"/>
          </p:nvPr>
        </p:nvSpPr>
        <p:spPr/>
        <p:txBody>
          <a:bodyPr/>
          <a:lstStyle/>
          <a:p>
            <a:fld id="{0392796E-1C4F-406F-B6A0-9F353F85491F}" type="slidenum">
              <a:rPr lang="en-IE" smtClean="0"/>
              <a:t>30</a:t>
            </a:fld>
            <a:endParaRPr lang="en-IE"/>
          </a:p>
        </p:txBody>
      </p:sp>
    </p:spTree>
    <p:extLst>
      <p:ext uri="{BB962C8B-B14F-4D97-AF65-F5344CB8AC3E}">
        <p14:creationId xmlns:p14="http://schemas.microsoft.com/office/powerpoint/2010/main" val="388955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392796E-1C4F-406F-B6A0-9F353F85491F}" type="slidenum">
              <a:rPr lang="en-IE" smtClean="0"/>
              <a:t>31</a:t>
            </a:fld>
            <a:endParaRPr lang="en-IE"/>
          </a:p>
        </p:txBody>
      </p:sp>
    </p:spTree>
    <p:extLst>
      <p:ext uri="{BB962C8B-B14F-4D97-AF65-F5344CB8AC3E}">
        <p14:creationId xmlns:p14="http://schemas.microsoft.com/office/powerpoint/2010/main" val="2993622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5C307-DDFB-BF37-A914-196C5F06F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8D98F-9066-F034-203E-1CF217043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6C30A-81F0-FD0B-5D85-466BAFE4678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B1A66E5-322B-56BC-B482-4EFB29DD4988}"/>
              </a:ext>
            </a:extLst>
          </p:cNvPr>
          <p:cNvSpPr>
            <a:spLocks noGrp="1"/>
          </p:cNvSpPr>
          <p:nvPr>
            <p:ph type="sldNum" sz="quarter" idx="5"/>
          </p:nvPr>
        </p:nvSpPr>
        <p:spPr/>
        <p:txBody>
          <a:bodyPr/>
          <a:lstStyle/>
          <a:p>
            <a:fld id="{0392796E-1C4F-406F-B6A0-9F353F85491F}" type="slidenum">
              <a:rPr lang="en-IE" smtClean="0"/>
              <a:t>32</a:t>
            </a:fld>
            <a:endParaRPr lang="en-IE"/>
          </a:p>
        </p:txBody>
      </p:sp>
    </p:spTree>
    <p:extLst>
      <p:ext uri="{BB962C8B-B14F-4D97-AF65-F5344CB8AC3E}">
        <p14:creationId xmlns:p14="http://schemas.microsoft.com/office/powerpoint/2010/main" val="187139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CE734-FDC0-27BC-EDC9-6940250B9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6001C-14CF-78A7-1C9E-E07BADC45D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E781D-209F-3269-1D8C-BF4417596FEF}"/>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73BD0C1-7D1C-E293-7E6C-DFFAA04956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236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234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392796E-1C4F-406F-B6A0-9F353F85491F}" type="slidenum">
              <a:rPr lang="en-IE" smtClean="0"/>
              <a:t>3</a:t>
            </a:fld>
            <a:endParaRPr lang="en-IE"/>
          </a:p>
        </p:txBody>
      </p:sp>
    </p:spTree>
    <p:extLst>
      <p:ext uri="{BB962C8B-B14F-4D97-AF65-F5344CB8AC3E}">
        <p14:creationId xmlns:p14="http://schemas.microsoft.com/office/powerpoint/2010/main" val="3831261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0392796E-1C4F-406F-B6A0-9F353F85491F}" type="slidenum">
              <a:rPr lang="en-IE" smtClean="0"/>
              <a:t>35</a:t>
            </a:fld>
            <a:endParaRPr lang="en-IE"/>
          </a:p>
        </p:txBody>
      </p:sp>
    </p:spTree>
    <p:extLst>
      <p:ext uri="{BB962C8B-B14F-4D97-AF65-F5344CB8AC3E}">
        <p14:creationId xmlns:p14="http://schemas.microsoft.com/office/powerpoint/2010/main" val="1470843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In terms of FDAP/not effectively connected income you tend to see Jeff, what would those be and how do you manage the screening process for those payments?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99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572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712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DF6B1-1457-04DA-17DA-1521F1F12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003C0-5E11-6DF6-4E46-9739FAE78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79B12-D748-0007-8AE0-F62A04A77D4B}"/>
              </a:ext>
            </a:extLst>
          </p:cNvPr>
          <p:cNvSpPr>
            <a:spLocks noGrp="1"/>
          </p:cNvSpPr>
          <p:nvPr>
            <p:ph type="body" idx="1"/>
          </p:nvPr>
        </p:nvSpPr>
        <p:spPr/>
        <p:txBody>
          <a:bodyPr/>
          <a:lstStyle/>
          <a:p>
            <a:r>
              <a:rPr lang="en-IE"/>
              <a:t>In terms of FDAP/not effectively connected income you tend to see Jeff, what would those be and how do you manage the screening process for those payments?</a:t>
            </a:r>
          </a:p>
        </p:txBody>
      </p:sp>
      <p:sp>
        <p:nvSpPr>
          <p:cNvPr id="4" name="Slide Number Placeholder 3">
            <a:extLst>
              <a:ext uri="{FF2B5EF4-FFF2-40B4-BE49-F238E27FC236}">
                <a16:creationId xmlns:a16="http://schemas.microsoft.com/office/drawing/2014/main" id="{BA02A7B4-47C0-5885-640F-C59C6257C0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132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In terms of FDAP/not effectively connected income you tend to see Jeff, what would those be and how do you manage the screening process for those payments?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73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75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2796E-1C4F-406F-B6A0-9F353F85491F}"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195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A614-5FAA-473C-AF85-9432B9B36D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396A7F90-FEB3-4135-908A-D207CE7FD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A702304-7BA5-4139-BD70-82FD5FCE175C}"/>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5" name="Footer Placeholder 4">
            <a:extLst>
              <a:ext uri="{FF2B5EF4-FFF2-40B4-BE49-F238E27FC236}">
                <a16:creationId xmlns:a16="http://schemas.microsoft.com/office/drawing/2014/main" id="{18E00132-C08F-4E3E-8386-86CDEE42232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AFD86DA-3037-4FE3-A62D-2C901082C39F}"/>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306601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87818-8447-4D13-8F93-F7B01E118A0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92FD708-17C6-4C84-B278-52A325ABEF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AF51D70-108D-4E30-959D-7CBC41B2EDD0}"/>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5" name="Footer Placeholder 4">
            <a:extLst>
              <a:ext uri="{FF2B5EF4-FFF2-40B4-BE49-F238E27FC236}">
                <a16:creationId xmlns:a16="http://schemas.microsoft.com/office/drawing/2014/main" id="{794EB404-AD25-4B75-8EC4-3F9913C3E2D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D1E054-9B7F-4CC4-A693-8331BFE8820C}"/>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307990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0D780-1A6C-486C-B709-3E1CEE10EE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492D29F-41BD-437C-BA80-0AF4B8FE7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1C69175-D424-4C88-BC8D-AB7A431C9438}"/>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5" name="Footer Placeholder 4">
            <a:extLst>
              <a:ext uri="{FF2B5EF4-FFF2-40B4-BE49-F238E27FC236}">
                <a16:creationId xmlns:a16="http://schemas.microsoft.com/office/drawing/2014/main" id="{DD3FDE3E-AB38-4744-8DAE-B2697802992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BEF2A2A-730C-4323-888E-A661F2B1C586}"/>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38802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3733-44FC-C40F-C3DA-9710704A19B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G"/>
          </a:p>
        </p:txBody>
      </p:sp>
      <p:sp>
        <p:nvSpPr>
          <p:cNvPr id="3" name="Subtitle 2">
            <a:extLst>
              <a:ext uri="{FF2B5EF4-FFF2-40B4-BE49-F238E27FC236}">
                <a16:creationId xmlns:a16="http://schemas.microsoft.com/office/drawing/2014/main" id="{AEFCBE22-1989-5F4F-8D81-022A4551F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G"/>
          </a:p>
        </p:txBody>
      </p:sp>
      <p:sp>
        <p:nvSpPr>
          <p:cNvPr id="4" name="Date Placeholder 3">
            <a:extLst>
              <a:ext uri="{FF2B5EF4-FFF2-40B4-BE49-F238E27FC236}">
                <a16:creationId xmlns:a16="http://schemas.microsoft.com/office/drawing/2014/main" id="{7B05FBF6-EF07-73EB-4BFA-20643E98E4A2}"/>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5" name="Footer Placeholder 4">
            <a:extLst>
              <a:ext uri="{FF2B5EF4-FFF2-40B4-BE49-F238E27FC236}">
                <a16:creationId xmlns:a16="http://schemas.microsoft.com/office/drawing/2014/main" id="{792D818D-B143-C105-CBA7-AE0A52BD3559}"/>
              </a:ext>
            </a:extLst>
          </p:cNvPr>
          <p:cNvSpPr>
            <a:spLocks noGrp="1"/>
          </p:cNvSpPr>
          <p:nvPr>
            <p:ph type="ftr" sz="quarter" idx="11"/>
          </p:nvPr>
        </p:nvSpPr>
        <p:spPr/>
        <p:txBody>
          <a:bodyPr/>
          <a:lstStyle/>
          <a:p>
            <a:endParaRPr lang="en-BG"/>
          </a:p>
        </p:txBody>
      </p:sp>
      <p:sp>
        <p:nvSpPr>
          <p:cNvPr id="6" name="Slide Number Placeholder 5">
            <a:extLst>
              <a:ext uri="{FF2B5EF4-FFF2-40B4-BE49-F238E27FC236}">
                <a16:creationId xmlns:a16="http://schemas.microsoft.com/office/drawing/2014/main" id="{F9B34C01-3428-E9CA-A291-F102B0CBF3C7}"/>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2240364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4C30-FB76-1550-56D3-AC55AFEB6B96}"/>
              </a:ext>
            </a:extLst>
          </p:cNvPr>
          <p:cNvSpPr>
            <a:spLocks noGrp="1"/>
          </p:cNvSpPr>
          <p:nvPr>
            <p:ph type="title"/>
          </p:nvPr>
        </p:nvSpPr>
        <p:spPr/>
        <p:txBody>
          <a:bodyPr/>
          <a:lstStyle/>
          <a:p>
            <a:r>
              <a:rPr lang="en-GB"/>
              <a:t>Click to edit Master title style</a:t>
            </a:r>
            <a:endParaRPr lang="en-BG"/>
          </a:p>
        </p:txBody>
      </p:sp>
      <p:sp>
        <p:nvSpPr>
          <p:cNvPr id="3" name="Content Placeholder 2">
            <a:extLst>
              <a:ext uri="{FF2B5EF4-FFF2-40B4-BE49-F238E27FC236}">
                <a16:creationId xmlns:a16="http://schemas.microsoft.com/office/drawing/2014/main" id="{B1ABD81A-1D62-0D54-90CC-84A856C69FE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4" name="Date Placeholder 3">
            <a:extLst>
              <a:ext uri="{FF2B5EF4-FFF2-40B4-BE49-F238E27FC236}">
                <a16:creationId xmlns:a16="http://schemas.microsoft.com/office/drawing/2014/main" id="{3B2DCF7F-E746-EDDE-A8DD-B8619ADA6F89}"/>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5" name="Footer Placeholder 4">
            <a:extLst>
              <a:ext uri="{FF2B5EF4-FFF2-40B4-BE49-F238E27FC236}">
                <a16:creationId xmlns:a16="http://schemas.microsoft.com/office/drawing/2014/main" id="{95C7D074-4B72-DCAC-739F-BD8F9819D83F}"/>
              </a:ext>
            </a:extLst>
          </p:cNvPr>
          <p:cNvSpPr>
            <a:spLocks noGrp="1"/>
          </p:cNvSpPr>
          <p:nvPr>
            <p:ph type="ftr" sz="quarter" idx="11"/>
          </p:nvPr>
        </p:nvSpPr>
        <p:spPr/>
        <p:txBody>
          <a:bodyPr/>
          <a:lstStyle/>
          <a:p>
            <a:endParaRPr lang="en-BG"/>
          </a:p>
        </p:txBody>
      </p:sp>
      <p:sp>
        <p:nvSpPr>
          <p:cNvPr id="6" name="Slide Number Placeholder 5">
            <a:extLst>
              <a:ext uri="{FF2B5EF4-FFF2-40B4-BE49-F238E27FC236}">
                <a16:creationId xmlns:a16="http://schemas.microsoft.com/office/drawing/2014/main" id="{96227643-0F44-FB45-E2D9-E1B9E0E86F25}"/>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2351715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CD54-05D9-6440-4887-6CF44327A1C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G"/>
          </a:p>
        </p:txBody>
      </p:sp>
      <p:sp>
        <p:nvSpPr>
          <p:cNvPr id="3" name="Text Placeholder 2">
            <a:extLst>
              <a:ext uri="{FF2B5EF4-FFF2-40B4-BE49-F238E27FC236}">
                <a16:creationId xmlns:a16="http://schemas.microsoft.com/office/drawing/2014/main" id="{C3F8CC90-76FD-E938-4D83-4ECF7F7D93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262DEF3-ED14-B852-CE73-8AB726F43D3A}"/>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5" name="Footer Placeholder 4">
            <a:extLst>
              <a:ext uri="{FF2B5EF4-FFF2-40B4-BE49-F238E27FC236}">
                <a16:creationId xmlns:a16="http://schemas.microsoft.com/office/drawing/2014/main" id="{25FE5DC5-D540-813B-5F0D-5B8669AA8956}"/>
              </a:ext>
            </a:extLst>
          </p:cNvPr>
          <p:cNvSpPr>
            <a:spLocks noGrp="1"/>
          </p:cNvSpPr>
          <p:nvPr>
            <p:ph type="ftr" sz="quarter" idx="11"/>
          </p:nvPr>
        </p:nvSpPr>
        <p:spPr/>
        <p:txBody>
          <a:bodyPr/>
          <a:lstStyle/>
          <a:p>
            <a:endParaRPr lang="en-BG"/>
          </a:p>
        </p:txBody>
      </p:sp>
      <p:sp>
        <p:nvSpPr>
          <p:cNvPr id="6" name="Slide Number Placeholder 5">
            <a:extLst>
              <a:ext uri="{FF2B5EF4-FFF2-40B4-BE49-F238E27FC236}">
                <a16:creationId xmlns:a16="http://schemas.microsoft.com/office/drawing/2014/main" id="{83B42104-FA45-3AB1-4906-C5C5B7537B2A}"/>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3034230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6E9A-CA50-62C9-50CD-C814ACA349E9}"/>
              </a:ext>
            </a:extLst>
          </p:cNvPr>
          <p:cNvSpPr>
            <a:spLocks noGrp="1"/>
          </p:cNvSpPr>
          <p:nvPr>
            <p:ph type="title"/>
          </p:nvPr>
        </p:nvSpPr>
        <p:spPr/>
        <p:txBody>
          <a:bodyPr/>
          <a:lstStyle/>
          <a:p>
            <a:r>
              <a:rPr lang="en-GB"/>
              <a:t>Click to edit Master title style</a:t>
            </a:r>
            <a:endParaRPr lang="en-BG"/>
          </a:p>
        </p:txBody>
      </p:sp>
      <p:sp>
        <p:nvSpPr>
          <p:cNvPr id="3" name="Content Placeholder 2">
            <a:extLst>
              <a:ext uri="{FF2B5EF4-FFF2-40B4-BE49-F238E27FC236}">
                <a16:creationId xmlns:a16="http://schemas.microsoft.com/office/drawing/2014/main" id="{93F3EF0E-2812-FE32-93B8-C31704F59CD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4" name="Content Placeholder 3">
            <a:extLst>
              <a:ext uri="{FF2B5EF4-FFF2-40B4-BE49-F238E27FC236}">
                <a16:creationId xmlns:a16="http://schemas.microsoft.com/office/drawing/2014/main" id="{62023F7A-9340-0D3B-BE42-263E5A8C8A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5" name="Date Placeholder 4">
            <a:extLst>
              <a:ext uri="{FF2B5EF4-FFF2-40B4-BE49-F238E27FC236}">
                <a16:creationId xmlns:a16="http://schemas.microsoft.com/office/drawing/2014/main" id="{4EBC868A-C34E-BFBC-D815-145AD070D753}"/>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6" name="Footer Placeholder 5">
            <a:extLst>
              <a:ext uri="{FF2B5EF4-FFF2-40B4-BE49-F238E27FC236}">
                <a16:creationId xmlns:a16="http://schemas.microsoft.com/office/drawing/2014/main" id="{3974AB1E-5687-1E05-1806-066ED6D3F092}"/>
              </a:ext>
            </a:extLst>
          </p:cNvPr>
          <p:cNvSpPr>
            <a:spLocks noGrp="1"/>
          </p:cNvSpPr>
          <p:nvPr>
            <p:ph type="ftr" sz="quarter" idx="11"/>
          </p:nvPr>
        </p:nvSpPr>
        <p:spPr/>
        <p:txBody>
          <a:bodyPr/>
          <a:lstStyle/>
          <a:p>
            <a:endParaRPr lang="en-BG"/>
          </a:p>
        </p:txBody>
      </p:sp>
      <p:sp>
        <p:nvSpPr>
          <p:cNvPr id="7" name="Slide Number Placeholder 6">
            <a:extLst>
              <a:ext uri="{FF2B5EF4-FFF2-40B4-BE49-F238E27FC236}">
                <a16:creationId xmlns:a16="http://schemas.microsoft.com/office/drawing/2014/main" id="{798DCB36-D87F-1F77-AE73-E33A6C2CCB37}"/>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287701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523D-E00F-A906-7DC5-7D3603C8094F}"/>
              </a:ext>
            </a:extLst>
          </p:cNvPr>
          <p:cNvSpPr>
            <a:spLocks noGrp="1"/>
          </p:cNvSpPr>
          <p:nvPr>
            <p:ph type="title"/>
          </p:nvPr>
        </p:nvSpPr>
        <p:spPr>
          <a:xfrm>
            <a:off x="839788" y="365125"/>
            <a:ext cx="10515600" cy="1325563"/>
          </a:xfrm>
        </p:spPr>
        <p:txBody>
          <a:bodyPr/>
          <a:lstStyle/>
          <a:p>
            <a:r>
              <a:rPr lang="en-GB"/>
              <a:t>Click to edit Master title style</a:t>
            </a:r>
            <a:endParaRPr lang="en-BG"/>
          </a:p>
        </p:txBody>
      </p:sp>
      <p:sp>
        <p:nvSpPr>
          <p:cNvPr id="3" name="Text Placeholder 2">
            <a:extLst>
              <a:ext uri="{FF2B5EF4-FFF2-40B4-BE49-F238E27FC236}">
                <a16:creationId xmlns:a16="http://schemas.microsoft.com/office/drawing/2014/main" id="{1DB30540-2AF4-B7E4-9EC8-2EF78B018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CBEB465-EAF6-78B3-F18B-279107DFED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5" name="Text Placeholder 4">
            <a:extLst>
              <a:ext uri="{FF2B5EF4-FFF2-40B4-BE49-F238E27FC236}">
                <a16:creationId xmlns:a16="http://schemas.microsoft.com/office/drawing/2014/main" id="{E2259579-F920-1582-B1A3-3AC1C18391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84CE98-8C9F-C5E8-9178-409E9A26B2A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7" name="Date Placeholder 6">
            <a:extLst>
              <a:ext uri="{FF2B5EF4-FFF2-40B4-BE49-F238E27FC236}">
                <a16:creationId xmlns:a16="http://schemas.microsoft.com/office/drawing/2014/main" id="{CA43D016-BE64-BDBD-9E38-EF0270E93681}"/>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8" name="Footer Placeholder 7">
            <a:extLst>
              <a:ext uri="{FF2B5EF4-FFF2-40B4-BE49-F238E27FC236}">
                <a16:creationId xmlns:a16="http://schemas.microsoft.com/office/drawing/2014/main" id="{2C8AA3FD-5ADD-8DA0-1A18-A3EB8514CB5C}"/>
              </a:ext>
            </a:extLst>
          </p:cNvPr>
          <p:cNvSpPr>
            <a:spLocks noGrp="1"/>
          </p:cNvSpPr>
          <p:nvPr>
            <p:ph type="ftr" sz="quarter" idx="11"/>
          </p:nvPr>
        </p:nvSpPr>
        <p:spPr/>
        <p:txBody>
          <a:bodyPr/>
          <a:lstStyle/>
          <a:p>
            <a:endParaRPr lang="en-BG"/>
          </a:p>
        </p:txBody>
      </p:sp>
      <p:sp>
        <p:nvSpPr>
          <p:cNvPr id="9" name="Slide Number Placeholder 8">
            <a:extLst>
              <a:ext uri="{FF2B5EF4-FFF2-40B4-BE49-F238E27FC236}">
                <a16:creationId xmlns:a16="http://schemas.microsoft.com/office/drawing/2014/main" id="{64A8313A-1BCE-A2F7-602C-10BD4ECC35EE}"/>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236494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835F-E76E-B002-7C8B-7A1622B94645}"/>
              </a:ext>
            </a:extLst>
          </p:cNvPr>
          <p:cNvSpPr>
            <a:spLocks noGrp="1"/>
          </p:cNvSpPr>
          <p:nvPr>
            <p:ph type="title"/>
          </p:nvPr>
        </p:nvSpPr>
        <p:spPr/>
        <p:txBody>
          <a:bodyPr/>
          <a:lstStyle/>
          <a:p>
            <a:r>
              <a:rPr lang="en-GB"/>
              <a:t>Click to edit Master title style</a:t>
            </a:r>
            <a:endParaRPr lang="en-BG"/>
          </a:p>
        </p:txBody>
      </p:sp>
      <p:sp>
        <p:nvSpPr>
          <p:cNvPr id="3" name="Date Placeholder 2">
            <a:extLst>
              <a:ext uri="{FF2B5EF4-FFF2-40B4-BE49-F238E27FC236}">
                <a16:creationId xmlns:a16="http://schemas.microsoft.com/office/drawing/2014/main" id="{5B36A0A4-795F-BC12-4438-48D9CE9525EE}"/>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4" name="Footer Placeholder 3">
            <a:extLst>
              <a:ext uri="{FF2B5EF4-FFF2-40B4-BE49-F238E27FC236}">
                <a16:creationId xmlns:a16="http://schemas.microsoft.com/office/drawing/2014/main" id="{5C54C3D2-D070-1708-902D-98559D1CB014}"/>
              </a:ext>
            </a:extLst>
          </p:cNvPr>
          <p:cNvSpPr>
            <a:spLocks noGrp="1"/>
          </p:cNvSpPr>
          <p:nvPr>
            <p:ph type="ftr" sz="quarter" idx="11"/>
          </p:nvPr>
        </p:nvSpPr>
        <p:spPr/>
        <p:txBody>
          <a:bodyPr/>
          <a:lstStyle/>
          <a:p>
            <a:endParaRPr lang="en-BG"/>
          </a:p>
        </p:txBody>
      </p:sp>
      <p:sp>
        <p:nvSpPr>
          <p:cNvPr id="5" name="Slide Number Placeholder 4">
            <a:extLst>
              <a:ext uri="{FF2B5EF4-FFF2-40B4-BE49-F238E27FC236}">
                <a16:creationId xmlns:a16="http://schemas.microsoft.com/office/drawing/2014/main" id="{984F3F79-2D2D-C8C3-7E32-9F31422F0628}"/>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1156755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E4F07-BB03-14E2-3F20-95ED08968836}"/>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3" name="Footer Placeholder 2">
            <a:extLst>
              <a:ext uri="{FF2B5EF4-FFF2-40B4-BE49-F238E27FC236}">
                <a16:creationId xmlns:a16="http://schemas.microsoft.com/office/drawing/2014/main" id="{B74FA7D4-8476-CCB4-2269-74431101DBFC}"/>
              </a:ext>
            </a:extLst>
          </p:cNvPr>
          <p:cNvSpPr>
            <a:spLocks noGrp="1"/>
          </p:cNvSpPr>
          <p:nvPr>
            <p:ph type="ftr" sz="quarter" idx="11"/>
          </p:nvPr>
        </p:nvSpPr>
        <p:spPr/>
        <p:txBody>
          <a:bodyPr/>
          <a:lstStyle/>
          <a:p>
            <a:endParaRPr lang="en-BG"/>
          </a:p>
        </p:txBody>
      </p:sp>
      <p:sp>
        <p:nvSpPr>
          <p:cNvPr id="4" name="Slide Number Placeholder 3">
            <a:extLst>
              <a:ext uri="{FF2B5EF4-FFF2-40B4-BE49-F238E27FC236}">
                <a16:creationId xmlns:a16="http://schemas.microsoft.com/office/drawing/2014/main" id="{CEE91F06-C7DF-4596-E152-05F9BF5E1F97}"/>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1271333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6AE1-1C3F-D629-73A4-5EB6879C06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G"/>
          </a:p>
        </p:txBody>
      </p:sp>
      <p:sp>
        <p:nvSpPr>
          <p:cNvPr id="3" name="Content Placeholder 2">
            <a:extLst>
              <a:ext uri="{FF2B5EF4-FFF2-40B4-BE49-F238E27FC236}">
                <a16:creationId xmlns:a16="http://schemas.microsoft.com/office/drawing/2014/main" id="{47AFEF72-F559-C856-6A1C-058C7E5617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4" name="Text Placeholder 3">
            <a:extLst>
              <a:ext uri="{FF2B5EF4-FFF2-40B4-BE49-F238E27FC236}">
                <a16:creationId xmlns:a16="http://schemas.microsoft.com/office/drawing/2014/main" id="{61ED3649-7392-98E7-3FB6-9DEE0A77A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E6C8FA-076A-08D5-B02A-ADDBB454CFF2}"/>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6" name="Footer Placeholder 5">
            <a:extLst>
              <a:ext uri="{FF2B5EF4-FFF2-40B4-BE49-F238E27FC236}">
                <a16:creationId xmlns:a16="http://schemas.microsoft.com/office/drawing/2014/main" id="{F4B24FA7-B453-8E80-C715-8E0B01F7F415}"/>
              </a:ext>
            </a:extLst>
          </p:cNvPr>
          <p:cNvSpPr>
            <a:spLocks noGrp="1"/>
          </p:cNvSpPr>
          <p:nvPr>
            <p:ph type="ftr" sz="quarter" idx="11"/>
          </p:nvPr>
        </p:nvSpPr>
        <p:spPr/>
        <p:txBody>
          <a:bodyPr/>
          <a:lstStyle/>
          <a:p>
            <a:endParaRPr lang="en-BG"/>
          </a:p>
        </p:txBody>
      </p:sp>
      <p:sp>
        <p:nvSpPr>
          <p:cNvPr id="7" name="Slide Number Placeholder 6">
            <a:extLst>
              <a:ext uri="{FF2B5EF4-FFF2-40B4-BE49-F238E27FC236}">
                <a16:creationId xmlns:a16="http://schemas.microsoft.com/office/drawing/2014/main" id="{134A7673-F90C-3418-0C93-08944DB6C534}"/>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135892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075F-CB56-46E3-9F4B-3FB7A9856F5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5A2CA64-06CD-4C07-9F11-5E54F2F975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A2A33D5-AD8C-4C97-9D26-B0BFE2D3486F}"/>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5" name="Footer Placeholder 4">
            <a:extLst>
              <a:ext uri="{FF2B5EF4-FFF2-40B4-BE49-F238E27FC236}">
                <a16:creationId xmlns:a16="http://schemas.microsoft.com/office/drawing/2014/main" id="{325C682C-A3F0-4746-9A0E-96B6324BDD8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6A588D0-3DEC-4115-A245-D26A09A78E2E}"/>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2832558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4349-1C66-95E8-211B-0D41F472F1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G"/>
          </a:p>
        </p:txBody>
      </p:sp>
      <p:sp>
        <p:nvSpPr>
          <p:cNvPr id="3" name="Picture Placeholder 2">
            <a:extLst>
              <a:ext uri="{FF2B5EF4-FFF2-40B4-BE49-F238E27FC236}">
                <a16:creationId xmlns:a16="http://schemas.microsoft.com/office/drawing/2014/main" id="{97118E59-8CB2-D933-80E8-EF2A356CBF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G"/>
          </a:p>
        </p:txBody>
      </p:sp>
      <p:sp>
        <p:nvSpPr>
          <p:cNvPr id="4" name="Text Placeholder 3">
            <a:extLst>
              <a:ext uri="{FF2B5EF4-FFF2-40B4-BE49-F238E27FC236}">
                <a16:creationId xmlns:a16="http://schemas.microsoft.com/office/drawing/2014/main" id="{09C36D46-7B72-A9E8-E3CA-2F2BB7F10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679D48-6592-4B41-1EEB-AF35368AC759}"/>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6" name="Footer Placeholder 5">
            <a:extLst>
              <a:ext uri="{FF2B5EF4-FFF2-40B4-BE49-F238E27FC236}">
                <a16:creationId xmlns:a16="http://schemas.microsoft.com/office/drawing/2014/main" id="{0A46F656-A21F-D57F-6D69-5D9AD6B5F025}"/>
              </a:ext>
            </a:extLst>
          </p:cNvPr>
          <p:cNvSpPr>
            <a:spLocks noGrp="1"/>
          </p:cNvSpPr>
          <p:nvPr>
            <p:ph type="ftr" sz="quarter" idx="11"/>
          </p:nvPr>
        </p:nvSpPr>
        <p:spPr/>
        <p:txBody>
          <a:bodyPr/>
          <a:lstStyle/>
          <a:p>
            <a:endParaRPr lang="en-BG"/>
          </a:p>
        </p:txBody>
      </p:sp>
      <p:sp>
        <p:nvSpPr>
          <p:cNvPr id="7" name="Slide Number Placeholder 6">
            <a:extLst>
              <a:ext uri="{FF2B5EF4-FFF2-40B4-BE49-F238E27FC236}">
                <a16:creationId xmlns:a16="http://schemas.microsoft.com/office/drawing/2014/main" id="{FDD24E5A-BA35-DC3E-FD2C-454CC7867E93}"/>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2178746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35C6B-80F4-1499-8C0D-BE48EBEC0CBB}"/>
              </a:ext>
            </a:extLst>
          </p:cNvPr>
          <p:cNvSpPr>
            <a:spLocks noGrp="1"/>
          </p:cNvSpPr>
          <p:nvPr>
            <p:ph type="title"/>
          </p:nvPr>
        </p:nvSpPr>
        <p:spPr/>
        <p:txBody>
          <a:bodyPr/>
          <a:lstStyle/>
          <a:p>
            <a:r>
              <a:rPr lang="en-GB"/>
              <a:t>Click to edit Master title style</a:t>
            </a:r>
            <a:endParaRPr lang="en-BG"/>
          </a:p>
        </p:txBody>
      </p:sp>
      <p:sp>
        <p:nvSpPr>
          <p:cNvPr id="3" name="Vertical Text Placeholder 2">
            <a:extLst>
              <a:ext uri="{FF2B5EF4-FFF2-40B4-BE49-F238E27FC236}">
                <a16:creationId xmlns:a16="http://schemas.microsoft.com/office/drawing/2014/main" id="{39CC157B-6E91-B0D0-47E8-0083988F138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4" name="Date Placeholder 3">
            <a:extLst>
              <a:ext uri="{FF2B5EF4-FFF2-40B4-BE49-F238E27FC236}">
                <a16:creationId xmlns:a16="http://schemas.microsoft.com/office/drawing/2014/main" id="{1DC8A8DC-8AEB-5D1F-73EF-7512DDF2EE6B}"/>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5" name="Footer Placeholder 4">
            <a:extLst>
              <a:ext uri="{FF2B5EF4-FFF2-40B4-BE49-F238E27FC236}">
                <a16:creationId xmlns:a16="http://schemas.microsoft.com/office/drawing/2014/main" id="{C8FA24B0-E2E9-E38B-9207-9A6CE89F69CC}"/>
              </a:ext>
            </a:extLst>
          </p:cNvPr>
          <p:cNvSpPr>
            <a:spLocks noGrp="1"/>
          </p:cNvSpPr>
          <p:nvPr>
            <p:ph type="ftr" sz="quarter" idx="11"/>
          </p:nvPr>
        </p:nvSpPr>
        <p:spPr/>
        <p:txBody>
          <a:bodyPr/>
          <a:lstStyle/>
          <a:p>
            <a:endParaRPr lang="en-BG"/>
          </a:p>
        </p:txBody>
      </p:sp>
      <p:sp>
        <p:nvSpPr>
          <p:cNvPr id="6" name="Slide Number Placeholder 5">
            <a:extLst>
              <a:ext uri="{FF2B5EF4-FFF2-40B4-BE49-F238E27FC236}">
                <a16:creationId xmlns:a16="http://schemas.microsoft.com/office/drawing/2014/main" id="{21495C75-369F-2457-07B1-C77BD85EA9FC}"/>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835135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36894A-5D1A-932E-CE96-1E5ABA3E49F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G"/>
          </a:p>
        </p:txBody>
      </p:sp>
      <p:sp>
        <p:nvSpPr>
          <p:cNvPr id="3" name="Vertical Text Placeholder 2">
            <a:extLst>
              <a:ext uri="{FF2B5EF4-FFF2-40B4-BE49-F238E27FC236}">
                <a16:creationId xmlns:a16="http://schemas.microsoft.com/office/drawing/2014/main" id="{FD0E0DD0-B271-48C0-7795-4AE2CD5F5A0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4" name="Date Placeholder 3">
            <a:extLst>
              <a:ext uri="{FF2B5EF4-FFF2-40B4-BE49-F238E27FC236}">
                <a16:creationId xmlns:a16="http://schemas.microsoft.com/office/drawing/2014/main" id="{D7C20B5F-D338-4D95-6381-A31C7E40FD66}"/>
              </a:ext>
            </a:extLst>
          </p:cNvPr>
          <p:cNvSpPr>
            <a:spLocks noGrp="1"/>
          </p:cNvSpPr>
          <p:nvPr>
            <p:ph type="dt" sz="half" idx="10"/>
          </p:nvPr>
        </p:nvSpPr>
        <p:spPr/>
        <p:txBody>
          <a:bodyPr/>
          <a:lstStyle/>
          <a:p>
            <a:fld id="{BA8411A4-6D65-3740-AE5E-24CA1FE7AA85}" type="datetimeFigureOut">
              <a:rPr lang="en-BG" smtClean="0"/>
              <a:t>04/23/2025</a:t>
            </a:fld>
            <a:endParaRPr lang="en-BG"/>
          </a:p>
        </p:txBody>
      </p:sp>
      <p:sp>
        <p:nvSpPr>
          <p:cNvPr id="5" name="Footer Placeholder 4">
            <a:extLst>
              <a:ext uri="{FF2B5EF4-FFF2-40B4-BE49-F238E27FC236}">
                <a16:creationId xmlns:a16="http://schemas.microsoft.com/office/drawing/2014/main" id="{4053DCE4-7E81-E13D-7559-C58CD96B5624}"/>
              </a:ext>
            </a:extLst>
          </p:cNvPr>
          <p:cNvSpPr>
            <a:spLocks noGrp="1"/>
          </p:cNvSpPr>
          <p:nvPr>
            <p:ph type="ftr" sz="quarter" idx="11"/>
          </p:nvPr>
        </p:nvSpPr>
        <p:spPr/>
        <p:txBody>
          <a:bodyPr/>
          <a:lstStyle/>
          <a:p>
            <a:endParaRPr lang="en-BG"/>
          </a:p>
        </p:txBody>
      </p:sp>
      <p:sp>
        <p:nvSpPr>
          <p:cNvPr id="6" name="Slide Number Placeholder 5">
            <a:extLst>
              <a:ext uri="{FF2B5EF4-FFF2-40B4-BE49-F238E27FC236}">
                <a16:creationId xmlns:a16="http://schemas.microsoft.com/office/drawing/2014/main" id="{0A78F342-12ED-353F-458E-648473EB0DBD}"/>
              </a:ext>
            </a:extLst>
          </p:cNvPr>
          <p:cNvSpPr>
            <a:spLocks noGrp="1"/>
          </p:cNvSpPr>
          <p:nvPr>
            <p:ph type="sldNum" sz="quarter" idx="12"/>
          </p:nvPr>
        </p:nvSpPr>
        <p:spPr/>
        <p:txBody>
          <a:bodyPr/>
          <a:lstStyle/>
          <a:p>
            <a:fld id="{E0E641A0-AD90-8D44-8044-1733A0923EAE}" type="slidenum">
              <a:rPr lang="en-BG" smtClean="0"/>
              <a:t>‹#›</a:t>
            </a:fld>
            <a:endParaRPr lang="en-BG"/>
          </a:p>
        </p:txBody>
      </p:sp>
    </p:spTree>
    <p:extLst>
      <p:ext uri="{BB962C8B-B14F-4D97-AF65-F5344CB8AC3E}">
        <p14:creationId xmlns:p14="http://schemas.microsoft.com/office/powerpoint/2010/main" val="2992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BA68-DBF2-444E-82A2-52341D04B5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D6475D4-E743-4AFA-BA04-7D26BF7F3D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383337-42C3-447F-9279-B10221457F06}"/>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5" name="Footer Placeholder 4">
            <a:extLst>
              <a:ext uri="{FF2B5EF4-FFF2-40B4-BE49-F238E27FC236}">
                <a16:creationId xmlns:a16="http://schemas.microsoft.com/office/drawing/2014/main" id="{D011E91C-7F9A-4EE9-B283-4C5A79FAA6C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9F59ED7-AFBA-4972-A587-BF23DFAB97D6}"/>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3173558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8551-776A-4530-97CA-7E983C87F39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E7F3653-0720-4CC9-8867-F881C93A14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590643A-DDE9-455E-B692-86BDFB2A9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F4871A5-9AC3-4795-A2DC-5B852B14BDF3}"/>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6" name="Footer Placeholder 5">
            <a:extLst>
              <a:ext uri="{FF2B5EF4-FFF2-40B4-BE49-F238E27FC236}">
                <a16:creationId xmlns:a16="http://schemas.microsoft.com/office/drawing/2014/main" id="{19604CD1-A86B-40C8-98CD-2BA21303D24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B59403B-B9D3-460C-9C67-CA4C9A026E6F}"/>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85352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6F7F-61D7-4CB5-8BDC-97B51B39B1E1}"/>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6A5AD8D-6E3B-44B0-BCB1-E2B0B1B94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2922ED-A501-472E-A15F-575FA19CA5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A073F59A-D192-49AC-B91D-F019BEA55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61FE72-882B-456E-A1CF-EB34186787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8C4D2F0-CAD6-45E2-B54D-239493807B6F}"/>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8" name="Footer Placeholder 7">
            <a:extLst>
              <a:ext uri="{FF2B5EF4-FFF2-40B4-BE49-F238E27FC236}">
                <a16:creationId xmlns:a16="http://schemas.microsoft.com/office/drawing/2014/main" id="{5C878715-68EA-4946-A80C-B07B9D5C99B7}"/>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682A308-D15E-486D-9DA2-25E434A7C08A}"/>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2199277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8D2F-0BFF-4CB3-80D5-F83D7E54F3E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878AA2C2-17B4-4F40-96CB-C73D8F78BD45}"/>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4" name="Footer Placeholder 3">
            <a:extLst>
              <a:ext uri="{FF2B5EF4-FFF2-40B4-BE49-F238E27FC236}">
                <a16:creationId xmlns:a16="http://schemas.microsoft.com/office/drawing/2014/main" id="{4BD703A5-F2E2-4CD5-8D5B-FF94AE91746C}"/>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B557327-208B-42DC-9E70-B4A59596B828}"/>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2581098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DF42D8-3B80-47F9-A352-C40E9624F08C}"/>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3" name="Footer Placeholder 2">
            <a:extLst>
              <a:ext uri="{FF2B5EF4-FFF2-40B4-BE49-F238E27FC236}">
                <a16:creationId xmlns:a16="http://schemas.microsoft.com/office/drawing/2014/main" id="{427A662E-EA44-41F8-ADA9-5E0244AA404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FFAD644B-1133-4980-A119-B3CC39E00DF1}"/>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304606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BC49-9270-4791-B154-52ADF8C9F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C21B963D-6E7B-4AAA-BBFF-CD80D2224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332AC3DC-BD78-420E-963C-24CC37148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84C361-B227-4D52-993C-EA075F970700}"/>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6" name="Footer Placeholder 5">
            <a:extLst>
              <a:ext uri="{FF2B5EF4-FFF2-40B4-BE49-F238E27FC236}">
                <a16:creationId xmlns:a16="http://schemas.microsoft.com/office/drawing/2014/main" id="{E2A33C3B-650B-4136-9A61-CFB85C724B8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0E620A2-C363-4808-B0F7-3987219143B2}"/>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3529902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C9F2E-0A1F-4BE4-8E6E-6DBD31575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0F7C5D2-F95A-4F12-8C67-E68055FC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EBFEEFAB-12C1-45AB-8B75-F800FCEED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731AF-FC88-443C-8D9A-3B3491D384E9}"/>
              </a:ext>
            </a:extLst>
          </p:cNvPr>
          <p:cNvSpPr>
            <a:spLocks noGrp="1"/>
          </p:cNvSpPr>
          <p:nvPr>
            <p:ph type="dt" sz="half" idx="10"/>
          </p:nvPr>
        </p:nvSpPr>
        <p:spPr/>
        <p:txBody>
          <a:bodyPr/>
          <a:lstStyle/>
          <a:p>
            <a:fld id="{AE289D01-CCA9-470B-9128-543CF1983D94}" type="datetimeFigureOut">
              <a:rPr lang="en-IE" smtClean="0"/>
              <a:t>23/04/2025</a:t>
            </a:fld>
            <a:endParaRPr lang="en-IE"/>
          </a:p>
        </p:txBody>
      </p:sp>
      <p:sp>
        <p:nvSpPr>
          <p:cNvPr id="6" name="Footer Placeholder 5">
            <a:extLst>
              <a:ext uri="{FF2B5EF4-FFF2-40B4-BE49-F238E27FC236}">
                <a16:creationId xmlns:a16="http://schemas.microsoft.com/office/drawing/2014/main" id="{51261AC6-361D-4825-B332-3930BBF2C53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B584617-B81A-490F-8AA5-509705620CE5}"/>
              </a:ext>
            </a:extLst>
          </p:cNvPr>
          <p:cNvSpPr>
            <a:spLocks noGrp="1"/>
          </p:cNvSpPr>
          <p:nvPr>
            <p:ph type="sldNum" sz="quarter" idx="12"/>
          </p:nvPr>
        </p:nvSpPr>
        <p:spPr/>
        <p:txBody>
          <a:bodyPr/>
          <a:lstStyle/>
          <a:p>
            <a:fld id="{DC0D0E4C-F013-400F-8CB7-DD5D18C9FDF8}" type="slidenum">
              <a:rPr lang="en-IE" smtClean="0"/>
              <a:t>‹#›</a:t>
            </a:fld>
            <a:endParaRPr lang="en-IE"/>
          </a:p>
        </p:txBody>
      </p:sp>
    </p:spTree>
    <p:extLst>
      <p:ext uri="{BB962C8B-B14F-4D97-AF65-F5344CB8AC3E}">
        <p14:creationId xmlns:p14="http://schemas.microsoft.com/office/powerpoint/2010/main" val="4239746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45469B-5209-4400-A6F3-5D927BA957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1D888B1-3203-4DE5-B77D-CF4EE6678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B71EAD0-EDF7-426E-B575-A6410A0C4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89D01-CCA9-470B-9128-543CF1983D94}" type="datetimeFigureOut">
              <a:rPr lang="en-IE" smtClean="0"/>
              <a:t>23/04/2025</a:t>
            </a:fld>
            <a:endParaRPr lang="en-IE"/>
          </a:p>
        </p:txBody>
      </p:sp>
      <p:sp>
        <p:nvSpPr>
          <p:cNvPr id="5" name="Footer Placeholder 4">
            <a:extLst>
              <a:ext uri="{FF2B5EF4-FFF2-40B4-BE49-F238E27FC236}">
                <a16:creationId xmlns:a16="http://schemas.microsoft.com/office/drawing/2014/main" id="{4C4B2DD1-0ADE-4D99-8295-E7FF86DB82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5C684901-73AA-45EF-93C1-DFE5CFDF4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D0E4C-F013-400F-8CB7-DD5D18C9FDF8}" type="slidenum">
              <a:rPr lang="en-IE" smtClean="0"/>
              <a:t>‹#›</a:t>
            </a:fld>
            <a:endParaRPr lang="en-IE"/>
          </a:p>
        </p:txBody>
      </p:sp>
    </p:spTree>
    <p:extLst>
      <p:ext uri="{BB962C8B-B14F-4D97-AF65-F5344CB8AC3E}">
        <p14:creationId xmlns:p14="http://schemas.microsoft.com/office/powerpoint/2010/main" val="3415491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6CD302-AB88-5C7F-C73E-27E3EAF73D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G"/>
          </a:p>
        </p:txBody>
      </p:sp>
      <p:sp>
        <p:nvSpPr>
          <p:cNvPr id="3" name="Text Placeholder 2">
            <a:extLst>
              <a:ext uri="{FF2B5EF4-FFF2-40B4-BE49-F238E27FC236}">
                <a16:creationId xmlns:a16="http://schemas.microsoft.com/office/drawing/2014/main" id="{44D6F796-2B73-647D-D8EB-446FD47B11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G"/>
          </a:p>
        </p:txBody>
      </p:sp>
      <p:sp>
        <p:nvSpPr>
          <p:cNvPr id="4" name="Date Placeholder 3">
            <a:extLst>
              <a:ext uri="{FF2B5EF4-FFF2-40B4-BE49-F238E27FC236}">
                <a16:creationId xmlns:a16="http://schemas.microsoft.com/office/drawing/2014/main" id="{76532222-0DDA-D10A-8380-218AD25D14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8411A4-6D65-3740-AE5E-24CA1FE7AA85}" type="datetimeFigureOut">
              <a:rPr lang="en-BG" smtClean="0"/>
              <a:t>04/23/2025</a:t>
            </a:fld>
            <a:endParaRPr lang="en-BG"/>
          </a:p>
        </p:txBody>
      </p:sp>
      <p:sp>
        <p:nvSpPr>
          <p:cNvPr id="5" name="Footer Placeholder 4">
            <a:extLst>
              <a:ext uri="{FF2B5EF4-FFF2-40B4-BE49-F238E27FC236}">
                <a16:creationId xmlns:a16="http://schemas.microsoft.com/office/drawing/2014/main" id="{A1E68780-95EF-726B-38E3-5A3874330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G"/>
          </a:p>
        </p:txBody>
      </p:sp>
      <p:sp>
        <p:nvSpPr>
          <p:cNvPr id="6" name="Slide Number Placeholder 5">
            <a:extLst>
              <a:ext uri="{FF2B5EF4-FFF2-40B4-BE49-F238E27FC236}">
                <a16:creationId xmlns:a16="http://schemas.microsoft.com/office/drawing/2014/main" id="{DB8447CB-0017-7689-2887-359253B449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E641A0-AD90-8D44-8044-1733A0923EAE}" type="slidenum">
              <a:rPr lang="en-BG" smtClean="0"/>
              <a:t>‹#›</a:t>
            </a:fld>
            <a:endParaRPr lang="en-BG"/>
          </a:p>
        </p:txBody>
      </p:sp>
    </p:spTree>
    <p:extLst>
      <p:ext uri="{BB962C8B-B14F-4D97-AF65-F5344CB8AC3E}">
        <p14:creationId xmlns:p14="http://schemas.microsoft.com/office/powerpoint/2010/main" val="26202580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hyperlink" Target="http://www.taxadmin.org/state-tax-form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taxprep.sprintax.com/lp/j1-full-service"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
            <a:extLst>
              <a:ext uri="{FF2B5EF4-FFF2-40B4-BE49-F238E27FC236}">
                <a16:creationId xmlns:a16="http://schemas.microsoft.com/office/drawing/2014/main" id="{E66E0BAE-33E1-ACE6-57B0-85FAD25FBAB2}"/>
              </a:ext>
            </a:extLst>
          </p:cNvPr>
          <p:cNvSpPr/>
          <p:nvPr/>
        </p:nvSpPr>
        <p:spPr>
          <a:xfrm>
            <a:off x="1972234" y="728662"/>
            <a:ext cx="9848290" cy="5364163"/>
          </a:xfrm>
          <a:custGeom>
            <a:avLst/>
            <a:gdLst>
              <a:gd name="connsiteX0" fmla="*/ 0 w 9848290"/>
              <a:gd name="connsiteY0" fmla="*/ 297979 h 5364163"/>
              <a:gd name="connsiteX1" fmla="*/ 297979 w 9848290"/>
              <a:gd name="connsiteY1" fmla="*/ 0 h 5364163"/>
              <a:gd name="connsiteX2" fmla="*/ 9550311 w 9848290"/>
              <a:gd name="connsiteY2" fmla="*/ 0 h 5364163"/>
              <a:gd name="connsiteX3" fmla="*/ 9848290 w 9848290"/>
              <a:gd name="connsiteY3" fmla="*/ 297979 h 5364163"/>
              <a:gd name="connsiteX4" fmla="*/ 9848290 w 9848290"/>
              <a:gd name="connsiteY4" fmla="*/ 5066184 h 5364163"/>
              <a:gd name="connsiteX5" fmla="*/ 9550311 w 9848290"/>
              <a:gd name="connsiteY5" fmla="*/ 5364163 h 5364163"/>
              <a:gd name="connsiteX6" fmla="*/ 297979 w 9848290"/>
              <a:gd name="connsiteY6" fmla="*/ 5364163 h 5364163"/>
              <a:gd name="connsiteX7" fmla="*/ 0 w 9848290"/>
              <a:gd name="connsiteY7" fmla="*/ 5066184 h 5364163"/>
              <a:gd name="connsiteX8" fmla="*/ 0 w 9848290"/>
              <a:gd name="connsiteY8" fmla="*/ 29797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8290" h="5364163" extrusionOk="0">
                <a:moveTo>
                  <a:pt x="0" y="297979"/>
                </a:moveTo>
                <a:cubicBezTo>
                  <a:pt x="-8333" y="128270"/>
                  <a:pt x="128497" y="1844"/>
                  <a:pt x="297979" y="0"/>
                </a:cubicBezTo>
                <a:cubicBezTo>
                  <a:pt x="3424383" y="132882"/>
                  <a:pt x="8180885" y="-84951"/>
                  <a:pt x="9550311" y="0"/>
                </a:cubicBezTo>
                <a:cubicBezTo>
                  <a:pt x="9711729" y="3077"/>
                  <a:pt x="9844966" y="151784"/>
                  <a:pt x="9848290" y="297979"/>
                </a:cubicBezTo>
                <a:cubicBezTo>
                  <a:pt x="9868477" y="2180985"/>
                  <a:pt x="10000770" y="3413241"/>
                  <a:pt x="9848290" y="5066184"/>
                </a:cubicBezTo>
                <a:cubicBezTo>
                  <a:pt x="9877948" y="5234271"/>
                  <a:pt x="9725351" y="5342613"/>
                  <a:pt x="9550311" y="5364163"/>
                </a:cubicBezTo>
                <a:cubicBezTo>
                  <a:pt x="5121035" y="5451802"/>
                  <a:pt x="3401068" y="5291484"/>
                  <a:pt x="297979" y="5364163"/>
                </a:cubicBezTo>
                <a:cubicBezTo>
                  <a:pt x="133082" y="5361035"/>
                  <a:pt x="-4525" y="5237041"/>
                  <a:pt x="0" y="5066184"/>
                </a:cubicBezTo>
                <a:cubicBezTo>
                  <a:pt x="-38581" y="3310124"/>
                  <a:pt x="63341" y="2183644"/>
                  <a:pt x="0" y="297979"/>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dirty="0"/>
          </a:p>
        </p:txBody>
      </p:sp>
      <p:sp>
        <p:nvSpPr>
          <p:cNvPr id="22" name="Rounded Rectangle 1">
            <a:extLst>
              <a:ext uri="{FF2B5EF4-FFF2-40B4-BE49-F238E27FC236}">
                <a16:creationId xmlns:a16="http://schemas.microsoft.com/office/drawing/2014/main" id="{BEFD0D85-ADA6-AFB9-1AA3-CC4A88259086}"/>
              </a:ext>
            </a:extLst>
          </p:cNvPr>
          <p:cNvSpPr/>
          <p:nvPr/>
        </p:nvSpPr>
        <p:spPr>
          <a:xfrm>
            <a:off x="523876" y="520700"/>
            <a:ext cx="9848290" cy="6121400"/>
          </a:xfrm>
          <a:custGeom>
            <a:avLst/>
            <a:gdLst>
              <a:gd name="connsiteX0" fmla="*/ 0 w 9848290"/>
              <a:gd name="connsiteY0" fmla="*/ 340044 h 6121400"/>
              <a:gd name="connsiteX1" fmla="*/ 340044 w 9848290"/>
              <a:gd name="connsiteY1" fmla="*/ 0 h 6121400"/>
              <a:gd name="connsiteX2" fmla="*/ 9508246 w 9848290"/>
              <a:gd name="connsiteY2" fmla="*/ 0 h 6121400"/>
              <a:gd name="connsiteX3" fmla="*/ 9848290 w 9848290"/>
              <a:gd name="connsiteY3" fmla="*/ 340044 h 6121400"/>
              <a:gd name="connsiteX4" fmla="*/ 9848290 w 9848290"/>
              <a:gd name="connsiteY4" fmla="*/ 5781356 h 6121400"/>
              <a:gd name="connsiteX5" fmla="*/ 9508246 w 9848290"/>
              <a:gd name="connsiteY5" fmla="*/ 6121400 h 6121400"/>
              <a:gd name="connsiteX6" fmla="*/ 340044 w 9848290"/>
              <a:gd name="connsiteY6" fmla="*/ 6121400 h 6121400"/>
              <a:gd name="connsiteX7" fmla="*/ 0 w 9848290"/>
              <a:gd name="connsiteY7" fmla="*/ 5781356 h 6121400"/>
              <a:gd name="connsiteX8" fmla="*/ 0 w 9848290"/>
              <a:gd name="connsiteY8" fmla="*/ 340044 h 6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8290" h="6121400" fill="none" extrusionOk="0">
                <a:moveTo>
                  <a:pt x="0" y="340044"/>
                </a:moveTo>
                <a:cubicBezTo>
                  <a:pt x="-6749" y="151151"/>
                  <a:pt x="159465" y="5906"/>
                  <a:pt x="340044" y="0"/>
                </a:cubicBezTo>
                <a:cubicBezTo>
                  <a:pt x="4622638" y="130954"/>
                  <a:pt x="5152505" y="43574"/>
                  <a:pt x="9508246" y="0"/>
                </a:cubicBezTo>
                <a:cubicBezTo>
                  <a:pt x="9699119" y="4732"/>
                  <a:pt x="9854488" y="159835"/>
                  <a:pt x="9848290" y="340044"/>
                </a:cubicBezTo>
                <a:cubicBezTo>
                  <a:pt x="9697851" y="2654017"/>
                  <a:pt x="9934169" y="3760701"/>
                  <a:pt x="9848290" y="5781356"/>
                </a:cubicBezTo>
                <a:cubicBezTo>
                  <a:pt x="9828108" y="5972471"/>
                  <a:pt x="9693267" y="6119482"/>
                  <a:pt x="9508246" y="6121400"/>
                </a:cubicBezTo>
                <a:cubicBezTo>
                  <a:pt x="7545884" y="6276597"/>
                  <a:pt x="4870135" y="6284420"/>
                  <a:pt x="340044" y="6121400"/>
                </a:cubicBezTo>
                <a:cubicBezTo>
                  <a:pt x="154527" y="6090502"/>
                  <a:pt x="-13722" y="5977170"/>
                  <a:pt x="0" y="5781356"/>
                </a:cubicBezTo>
                <a:cubicBezTo>
                  <a:pt x="64656" y="4636721"/>
                  <a:pt x="-17807" y="990316"/>
                  <a:pt x="0" y="340044"/>
                </a:cubicBezTo>
                <a:close/>
              </a:path>
              <a:path w="9848290" h="6121400" stroke="0" extrusionOk="0">
                <a:moveTo>
                  <a:pt x="0" y="340044"/>
                </a:moveTo>
                <a:cubicBezTo>
                  <a:pt x="-24959" y="136848"/>
                  <a:pt x="137609" y="5492"/>
                  <a:pt x="340044" y="0"/>
                </a:cubicBezTo>
                <a:cubicBezTo>
                  <a:pt x="2016503" y="132882"/>
                  <a:pt x="7917958" y="-84951"/>
                  <a:pt x="9508246" y="0"/>
                </a:cubicBezTo>
                <a:cubicBezTo>
                  <a:pt x="9682229" y="13494"/>
                  <a:pt x="9847822" y="154828"/>
                  <a:pt x="9848290" y="340044"/>
                </a:cubicBezTo>
                <a:cubicBezTo>
                  <a:pt x="9868477" y="2236674"/>
                  <a:pt x="10000770" y="3924114"/>
                  <a:pt x="9848290" y="5781356"/>
                </a:cubicBezTo>
                <a:cubicBezTo>
                  <a:pt x="9884233" y="5973421"/>
                  <a:pt x="9704846" y="6103291"/>
                  <a:pt x="9508246" y="6121400"/>
                </a:cubicBezTo>
                <a:cubicBezTo>
                  <a:pt x="7201955" y="6209039"/>
                  <a:pt x="3600621" y="6048721"/>
                  <a:pt x="340044" y="6121400"/>
                </a:cubicBezTo>
                <a:cubicBezTo>
                  <a:pt x="149041" y="6090862"/>
                  <a:pt x="-8353" y="5980766"/>
                  <a:pt x="0" y="5781356"/>
                </a:cubicBezTo>
                <a:cubicBezTo>
                  <a:pt x="-38581" y="4645764"/>
                  <a:pt x="63341" y="1573596"/>
                  <a:pt x="0" y="340044"/>
                </a:cubicBezTo>
                <a:close/>
              </a:path>
            </a:pathLst>
          </a:custGeom>
          <a:solidFill>
            <a:srgbClr val="05C3AD"/>
          </a:solidFill>
          <a:ln w="19050" cap="flat" cmpd="sng" algn="ctr">
            <a:noFill/>
            <a:prstDash val="solid"/>
            <a:miter lim="800000"/>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G" sz="1800" b="0" i="0" u="none" strike="noStrike" kern="0" cap="none" spc="0" normalizeH="0" baseline="0" noProof="0" dirty="0">
              <a:ln>
                <a:noFill/>
              </a:ln>
              <a:solidFill>
                <a:srgbClr val="FBEBEC"/>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6C63C32C-29B9-0905-AC34-9DC033CDB1D3}"/>
              </a:ext>
            </a:extLst>
          </p:cNvPr>
          <p:cNvPicPr>
            <a:picLocks noChangeAspect="1"/>
          </p:cNvPicPr>
          <p:nvPr/>
        </p:nvPicPr>
        <p:blipFill>
          <a:blip r:embed="rId3">
            <a:alphaModFix amt="10000"/>
          </a:blip>
          <a:stretch>
            <a:fillRect/>
          </a:stretch>
        </p:blipFill>
        <p:spPr>
          <a:xfrm>
            <a:off x="3301253" y="728662"/>
            <a:ext cx="3988735" cy="5364161"/>
          </a:xfrm>
          <a:prstGeom prst="rect">
            <a:avLst/>
          </a:prstGeom>
        </p:spPr>
      </p:pic>
      <p:pic>
        <p:nvPicPr>
          <p:cNvPr id="9" name="Picture 8">
            <a:extLst>
              <a:ext uri="{FF2B5EF4-FFF2-40B4-BE49-F238E27FC236}">
                <a16:creationId xmlns:a16="http://schemas.microsoft.com/office/drawing/2014/main" id="{B41A15A9-9AF2-59CD-9038-4FB29F02968C}"/>
              </a:ext>
            </a:extLst>
          </p:cNvPr>
          <p:cNvPicPr>
            <a:picLocks noChangeAspect="1"/>
          </p:cNvPicPr>
          <p:nvPr/>
        </p:nvPicPr>
        <p:blipFill>
          <a:blip r:embed="rId4"/>
          <a:stretch>
            <a:fillRect/>
          </a:stretch>
        </p:blipFill>
        <p:spPr>
          <a:xfrm>
            <a:off x="731839" y="728663"/>
            <a:ext cx="1337808" cy="324000"/>
          </a:xfrm>
          <a:prstGeom prst="rect">
            <a:avLst/>
          </a:prstGeom>
        </p:spPr>
      </p:pic>
      <p:pic>
        <p:nvPicPr>
          <p:cNvPr id="20" name="Picture 19" descr="A person and person posing for a picture&#10;&#10;Description automatically generated">
            <a:extLst>
              <a:ext uri="{FF2B5EF4-FFF2-40B4-BE49-F238E27FC236}">
                <a16:creationId xmlns:a16="http://schemas.microsoft.com/office/drawing/2014/main" id="{4A73672F-C2CA-A0E2-15E7-977845F5AB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3118" y="1120589"/>
            <a:ext cx="6526005" cy="5737412"/>
          </a:xfrm>
          <a:prstGeom prst="rect">
            <a:avLst/>
          </a:prstGeom>
        </p:spPr>
      </p:pic>
      <p:sp>
        <p:nvSpPr>
          <p:cNvPr id="6" name="TextBox 5">
            <a:extLst>
              <a:ext uri="{FF2B5EF4-FFF2-40B4-BE49-F238E27FC236}">
                <a16:creationId xmlns:a16="http://schemas.microsoft.com/office/drawing/2014/main" id="{37C3B6FE-AF1B-4850-963E-3462ED387F5A}"/>
              </a:ext>
            </a:extLst>
          </p:cNvPr>
          <p:cNvSpPr txBox="1"/>
          <p:nvPr/>
        </p:nvSpPr>
        <p:spPr>
          <a:xfrm>
            <a:off x="791506" y="1747971"/>
            <a:ext cx="5261383" cy="25545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chemeClr val="bg1"/>
                </a:solidFill>
                <a:effectLst/>
                <a:uLnTx/>
                <a:uFillTx/>
                <a:latin typeface="Source Serif Pro" panose="02040603050405020204" pitchFamily="18" charset="0"/>
                <a:ea typeface="Source Serif Pro" panose="02040603050405020204" pitchFamily="18" charset="0"/>
                <a:cs typeface="Calibri" panose="020F0502020204030204" pitchFamily="34" charset="0"/>
                <a:sym typeface="Arial"/>
              </a:rPr>
              <a:t>Nonresident US Tax Obligations for J-1 Bridge USA Participants</a:t>
            </a:r>
          </a:p>
        </p:txBody>
      </p:sp>
      <p:sp>
        <p:nvSpPr>
          <p:cNvPr id="7" name="TextBox 6">
            <a:extLst>
              <a:ext uri="{FF2B5EF4-FFF2-40B4-BE49-F238E27FC236}">
                <a16:creationId xmlns:a16="http://schemas.microsoft.com/office/drawing/2014/main" id="{958890F9-D020-30B0-3FE3-37BD5B251A23}"/>
              </a:ext>
            </a:extLst>
          </p:cNvPr>
          <p:cNvSpPr txBox="1"/>
          <p:nvPr/>
        </p:nvSpPr>
        <p:spPr>
          <a:xfrm>
            <a:off x="791506" y="4706272"/>
            <a:ext cx="4336710" cy="338554"/>
          </a:xfrm>
          <a:prstGeom prst="rect">
            <a:avLst/>
          </a:prstGeom>
          <a:noFill/>
        </p:spPr>
        <p:txBody>
          <a:bodyPr wrap="square">
            <a:spAutoFit/>
          </a:bodyPr>
          <a:lstStyle/>
          <a:p>
            <a:r>
              <a:rPr lang="en-US" sz="1600" dirty="0">
                <a:solidFill>
                  <a:schemeClr val="bg1"/>
                </a:solidFill>
                <a:latin typeface="Poppins Light" panose="00000400000000000000" pitchFamily="2" charset="0"/>
                <a:ea typeface="Source Serif Pro"/>
                <a:cs typeface="Poppins Light" panose="00000400000000000000" pitchFamily="2" charset="0"/>
              </a:rPr>
              <a:t>Navigating the nonresident tax journey</a:t>
            </a:r>
          </a:p>
        </p:txBody>
      </p:sp>
    </p:spTree>
    <p:extLst>
      <p:ext uri="{BB962C8B-B14F-4D97-AF65-F5344CB8AC3E}">
        <p14:creationId xmlns:p14="http://schemas.microsoft.com/office/powerpoint/2010/main" val="37099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9A726AD8-D28C-D86B-D7A6-E3AFBEF914E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0E2427F-E9FF-C1E7-F872-8AF5615440DE}"/>
              </a:ext>
            </a:extLst>
          </p:cNvPr>
          <p:cNvGrpSpPr/>
          <p:nvPr/>
        </p:nvGrpSpPr>
        <p:grpSpPr>
          <a:xfrm>
            <a:off x="677409" y="958472"/>
            <a:ext cx="8771859" cy="5470841"/>
            <a:chOff x="731838" y="728663"/>
            <a:chExt cx="8771859" cy="5470841"/>
          </a:xfrm>
        </p:grpSpPr>
        <p:sp>
          <p:nvSpPr>
            <p:cNvPr id="6" name="TextBox 5">
              <a:extLst>
                <a:ext uri="{FF2B5EF4-FFF2-40B4-BE49-F238E27FC236}">
                  <a16:creationId xmlns:a16="http://schemas.microsoft.com/office/drawing/2014/main" id="{0DFE7F57-EC77-B53B-B43B-45CCFECB0442}"/>
                </a:ext>
              </a:extLst>
            </p:cNvPr>
            <p:cNvSpPr txBox="1"/>
            <p:nvPr/>
          </p:nvSpPr>
          <p:spPr>
            <a:xfrm>
              <a:off x="731839" y="728663"/>
              <a:ext cx="87718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Arial"/>
                  <a:sym typeface="Arial"/>
                </a:rPr>
                <a:t>Who is entitled to a tax treaty?</a:t>
              </a:r>
            </a:p>
          </p:txBody>
        </p:sp>
        <p:sp>
          <p:nvSpPr>
            <p:cNvPr id="7" name="TextBox 6">
              <a:extLst>
                <a:ext uri="{FF2B5EF4-FFF2-40B4-BE49-F238E27FC236}">
                  <a16:creationId xmlns:a16="http://schemas.microsoft.com/office/drawing/2014/main" id="{3237CBA0-E8A2-CAF3-6BC1-0AEBA54713CA}"/>
                </a:ext>
              </a:extLst>
            </p:cNvPr>
            <p:cNvSpPr txBox="1"/>
            <p:nvPr/>
          </p:nvSpPr>
          <p:spPr>
            <a:xfrm>
              <a:off x="731838" y="1613377"/>
              <a:ext cx="7563341" cy="458612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The United States has income tax treaties with 66 foreign countries that reduces taxation on certain types of income </a:t>
              </a: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endPar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Whether or not a NRA is eligible is based off five primary factors:</a:t>
              </a:r>
            </a:p>
            <a:p>
              <a:pPr marL="742950" lvl="1" indent="-285750">
                <a:lnSpc>
                  <a:spcPct val="150000"/>
                </a:lnSpc>
                <a:buClr>
                  <a:srgbClr val="FFFFFF"/>
                </a:buClr>
                <a:buSzPts val="1600"/>
                <a:buBlip>
                  <a:blip r:embed="rId3"/>
                </a:buBlip>
                <a:defRPr/>
              </a:pPr>
              <a:r>
                <a:rPr kumimoji="0" lang="en-US" sz="140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Visa type</a:t>
              </a:r>
            </a:p>
            <a:p>
              <a:pPr marL="742950" lvl="1" indent="-285750">
                <a:lnSpc>
                  <a:spcPct val="150000"/>
                </a:lnSpc>
                <a:buClr>
                  <a:srgbClr val="FFFFFF"/>
                </a:buClr>
                <a:buSzPts val="1600"/>
                <a:buBlip>
                  <a:blip r:embed="rId3"/>
                </a:buBlip>
                <a:defRPr/>
              </a:pPr>
              <a:r>
                <a:rPr kumimoji="0" lang="en-US" sz="140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Country of residence</a:t>
              </a:r>
            </a:p>
            <a:p>
              <a:pPr marL="742950" lvl="1" indent="-285750">
                <a:lnSpc>
                  <a:spcPct val="150000"/>
                </a:lnSpc>
                <a:buClr>
                  <a:srgbClr val="FFFFFF"/>
                </a:buClr>
                <a:buSzPts val="1600"/>
                <a:buBlip>
                  <a:blip r:embed="rId3"/>
                </a:buBlip>
                <a:defRPr/>
              </a:pPr>
              <a:r>
                <a:rPr kumimoji="0" lang="en-US" sz="140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Income type</a:t>
              </a:r>
            </a:p>
            <a:p>
              <a:pPr marL="742950" lvl="1" indent="-285750">
                <a:lnSpc>
                  <a:spcPct val="150000"/>
                </a:lnSpc>
                <a:buClr>
                  <a:srgbClr val="FFFFFF"/>
                </a:buClr>
                <a:buSzPts val="1600"/>
                <a:buBlip>
                  <a:blip r:embed="rId3"/>
                </a:buBlip>
                <a:defRPr/>
              </a:pPr>
              <a:r>
                <a:rPr kumimoji="0" lang="en-US" sz="140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What work you are being compensated for/type of payer</a:t>
              </a:r>
            </a:p>
            <a:p>
              <a:pPr marL="742950" lvl="1" indent="-285750">
                <a:lnSpc>
                  <a:spcPct val="150000"/>
                </a:lnSpc>
                <a:buClr>
                  <a:srgbClr val="FFFFFF"/>
                </a:buClr>
                <a:buSzPts val="1600"/>
                <a:buBlip>
                  <a:blip r:embed="rId3"/>
                </a:buBlip>
                <a:defRPr/>
              </a:pPr>
              <a:r>
                <a:rPr kumimoji="0" lang="en-US" sz="140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Duration of time in the US</a:t>
              </a: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endPar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Only some states honor the provisions of US tax treaties</a:t>
              </a:r>
            </a:p>
            <a:p>
              <a:pPr marL="742950" lvl="1" indent="-285750">
                <a:lnSpc>
                  <a:spcPct val="150000"/>
                </a:lnSpc>
                <a:buClr>
                  <a:srgbClr val="FFFFFF"/>
                </a:buClr>
                <a:buSzPts val="1600"/>
                <a:buBlip>
                  <a:blip r:embed="rId3"/>
                </a:buBlip>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Forms and rules vary from state to state </a:t>
              </a:r>
            </a:p>
            <a:p>
              <a:pPr marL="742950" lvl="1" indent="-285750">
                <a:lnSpc>
                  <a:spcPct val="150000"/>
                </a:lnSpc>
                <a:buClr>
                  <a:srgbClr val="FFFFFF"/>
                </a:buClr>
                <a:buSzPts val="1600"/>
                <a:buBlip>
                  <a:blip r:embed="rId3"/>
                </a:buBlip>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Federation of Tax Administrators website www.taxadmin.org/state-tax-forms</a:t>
              </a:r>
            </a:p>
          </p:txBody>
        </p:sp>
      </p:grpSp>
      <p:pic>
        <p:nvPicPr>
          <p:cNvPr id="2" name="Picture 1">
            <a:extLst>
              <a:ext uri="{FF2B5EF4-FFF2-40B4-BE49-F238E27FC236}">
                <a16:creationId xmlns:a16="http://schemas.microsoft.com/office/drawing/2014/main" id="{C6607BB9-0D11-3F15-4F9D-BF92026546CF}"/>
              </a:ext>
            </a:extLst>
          </p:cNvPr>
          <p:cNvPicPr>
            <a:picLocks noChangeAspect="1"/>
          </p:cNvPicPr>
          <p:nvPr/>
        </p:nvPicPr>
        <p:blipFill>
          <a:blip r:embed="rId4">
            <a:alphaModFix amt="5000"/>
          </a:blip>
          <a:stretch>
            <a:fillRect/>
          </a:stretch>
        </p:blipFill>
        <p:spPr>
          <a:xfrm>
            <a:off x="7145493" y="653594"/>
            <a:ext cx="3988736" cy="5364163"/>
          </a:xfrm>
          <a:prstGeom prst="rect">
            <a:avLst/>
          </a:prstGeom>
        </p:spPr>
      </p:pic>
    </p:spTree>
    <p:extLst>
      <p:ext uri="{BB962C8B-B14F-4D97-AF65-F5344CB8AC3E}">
        <p14:creationId xmlns:p14="http://schemas.microsoft.com/office/powerpoint/2010/main" val="2128372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C3AD"/>
        </a:solidFill>
        <a:effectLst/>
      </p:bgPr>
    </p:bg>
    <p:spTree>
      <p:nvGrpSpPr>
        <p:cNvPr id="1" name="">
          <a:extLst>
            <a:ext uri="{FF2B5EF4-FFF2-40B4-BE49-F238E27FC236}">
              <a16:creationId xmlns:a16="http://schemas.microsoft.com/office/drawing/2014/main" id="{43241C1E-AEB4-69A6-4307-12CFF0237D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5BBC0C3-C616-6FB8-7EA3-DE2A0B306543}"/>
              </a:ext>
            </a:extLst>
          </p:cNvPr>
          <p:cNvSpPr txBox="1"/>
          <p:nvPr/>
        </p:nvSpPr>
        <p:spPr>
          <a:xfrm>
            <a:off x="731838" y="2890391"/>
            <a:ext cx="53641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ource Serif Pro" panose="02040603050405020204" pitchFamily="18" charset="0"/>
                <a:ea typeface="Source Serif Pro" panose="02040603050405020204" pitchFamily="18" charset="0"/>
                <a:cs typeface="Calibri" panose="020F0502020204030204" pitchFamily="34" charset="0"/>
              </a:rPr>
              <a:t>Tax forms</a:t>
            </a:r>
          </a:p>
        </p:txBody>
      </p:sp>
      <p:sp>
        <p:nvSpPr>
          <p:cNvPr id="5" name="Rounded Rectangle 7">
            <a:extLst>
              <a:ext uri="{FF2B5EF4-FFF2-40B4-BE49-F238E27FC236}">
                <a16:creationId xmlns:a16="http://schemas.microsoft.com/office/drawing/2014/main" id="{8BCCABC3-CE05-B840-B3D9-619201C1FB49}"/>
              </a:ext>
            </a:extLst>
          </p:cNvPr>
          <p:cNvSpPr/>
          <p:nvPr/>
        </p:nvSpPr>
        <p:spPr>
          <a:xfrm>
            <a:off x="7842279" y="728662"/>
            <a:ext cx="3531929" cy="5364163"/>
          </a:xfrm>
          <a:custGeom>
            <a:avLst/>
            <a:gdLst>
              <a:gd name="connsiteX0" fmla="*/ 0 w 3531929"/>
              <a:gd name="connsiteY0" fmla="*/ 196199 h 5364163"/>
              <a:gd name="connsiteX1" fmla="*/ 196199 w 3531929"/>
              <a:gd name="connsiteY1" fmla="*/ 0 h 5364163"/>
              <a:gd name="connsiteX2" fmla="*/ 3335730 w 3531929"/>
              <a:gd name="connsiteY2" fmla="*/ 0 h 5364163"/>
              <a:gd name="connsiteX3" fmla="*/ 3531929 w 3531929"/>
              <a:gd name="connsiteY3" fmla="*/ 196199 h 5364163"/>
              <a:gd name="connsiteX4" fmla="*/ 3531929 w 3531929"/>
              <a:gd name="connsiteY4" fmla="*/ 5167964 h 5364163"/>
              <a:gd name="connsiteX5" fmla="*/ 3335730 w 3531929"/>
              <a:gd name="connsiteY5" fmla="*/ 5364163 h 5364163"/>
              <a:gd name="connsiteX6" fmla="*/ 196199 w 3531929"/>
              <a:gd name="connsiteY6" fmla="*/ 5364163 h 5364163"/>
              <a:gd name="connsiteX7" fmla="*/ 0 w 3531929"/>
              <a:gd name="connsiteY7" fmla="*/ 5167964 h 5364163"/>
              <a:gd name="connsiteX8" fmla="*/ 0 w 3531929"/>
              <a:gd name="connsiteY8" fmla="*/ 19619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29" h="5364163" extrusionOk="0">
                <a:moveTo>
                  <a:pt x="0" y="196199"/>
                </a:moveTo>
                <a:cubicBezTo>
                  <a:pt x="-17521" y="77034"/>
                  <a:pt x="79835" y="3005"/>
                  <a:pt x="196199" y="0"/>
                </a:cubicBezTo>
                <a:cubicBezTo>
                  <a:pt x="1291811" y="132882"/>
                  <a:pt x="2816964" y="-84951"/>
                  <a:pt x="3335730" y="0"/>
                </a:cubicBezTo>
                <a:cubicBezTo>
                  <a:pt x="3430484" y="13285"/>
                  <a:pt x="3530372" y="96449"/>
                  <a:pt x="3531929" y="196199"/>
                </a:cubicBezTo>
                <a:cubicBezTo>
                  <a:pt x="3552116" y="2518630"/>
                  <a:pt x="3684409" y="2768688"/>
                  <a:pt x="3531929" y="5167964"/>
                </a:cubicBezTo>
                <a:cubicBezTo>
                  <a:pt x="3545279" y="5277906"/>
                  <a:pt x="3446453" y="5359297"/>
                  <a:pt x="3335730" y="5364163"/>
                </a:cubicBezTo>
                <a:cubicBezTo>
                  <a:pt x="2118745" y="5451802"/>
                  <a:pt x="1498427" y="5291484"/>
                  <a:pt x="196199" y="5364163"/>
                </a:cubicBezTo>
                <a:cubicBezTo>
                  <a:pt x="87118" y="5357267"/>
                  <a:pt x="-7007" y="5286060"/>
                  <a:pt x="0" y="5167964"/>
                </a:cubicBezTo>
                <a:cubicBezTo>
                  <a:pt x="-38581" y="2688566"/>
                  <a:pt x="63341" y="1784602"/>
                  <a:pt x="0" y="196199"/>
                </a:cubicBezTo>
                <a:close/>
              </a:path>
            </a:pathLst>
          </a:custGeom>
          <a:noFill/>
          <a:ln>
            <a:solidFill>
              <a:schemeClr val="bg2"/>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sp>
        <p:nvSpPr>
          <p:cNvPr id="6" name="Rounded Rectangle 32">
            <a:extLst>
              <a:ext uri="{FF2B5EF4-FFF2-40B4-BE49-F238E27FC236}">
                <a16:creationId xmlns:a16="http://schemas.microsoft.com/office/drawing/2014/main" id="{E3DFAC90-913B-D644-565A-999271053CAE}"/>
              </a:ext>
            </a:extLst>
          </p:cNvPr>
          <p:cNvSpPr/>
          <p:nvPr/>
        </p:nvSpPr>
        <p:spPr>
          <a:xfrm>
            <a:off x="6186704" y="1352550"/>
            <a:ext cx="4451850" cy="4288874"/>
          </a:xfrm>
          <a:prstGeom prst="roundRect">
            <a:avLst>
              <a:gd name="adj" fmla="val 5555"/>
            </a:avLst>
          </a:prstGeom>
          <a:blipFill dpi="0" rotWithShape="1">
            <a:blip r:embed="rId2"/>
            <a:srcRect/>
            <a:stretch>
              <a:fillRect/>
            </a:stretch>
          </a:blipFill>
          <a:ln>
            <a:noFill/>
            <a:extLst>
              <a:ext uri="{C807C97D-BFC1-408E-A445-0C87EB9F89A2}">
                <ask:lineSketchStyleProps xmlns:ask="http://schemas.microsoft.com/office/drawing/2018/sketchyshapes" sd="1219033472">
                  <a:custGeom>
                    <a:avLst/>
                    <a:gdLst>
                      <a:gd name="connsiteX0" fmla="*/ 0 w 3630240"/>
                      <a:gd name="connsiteY0" fmla="*/ 201660 h 4882049"/>
                      <a:gd name="connsiteX1" fmla="*/ 201660 w 3630240"/>
                      <a:gd name="connsiteY1" fmla="*/ 0 h 4882049"/>
                      <a:gd name="connsiteX2" fmla="*/ 3428580 w 3630240"/>
                      <a:gd name="connsiteY2" fmla="*/ 0 h 4882049"/>
                      <a:gd name="connsiteX3" fmla="*/ 3630240 w 3630240"/>
                      <a:gd name="connsiteY3" fmla="*/ 201660 h 4882049"/>
                      <a:gd name="connsiteX4" fmla="*/ 3630240 w 3630240"/>
                      <a:gd name="connsiteY4" fmla="*/ 4680389 h 4882049"/>
                      <a:gd name="connsiteX5" fmla="*/ 3428580 w 3630240"/>
                      <a:gd name="connsiteY5" fmla="*/ 4882049 h 4882049"/>
                      <a:gd name="connsiteX6" fmla="*/ 201660 w 3630240"/>
                      <a:gd name="connsiteY6" fmla="*/ 4882049 h 4882049"/>
                      <a:gd name="connsiteX7" fmla="*/ 0 w 3630240"/>
                      <a:gd name="connsiteY7" fmla="*/ 4680389 h 4882049"/>
                      <a:gd name="connsiteX8" fmla="*/ 0 w 3630240"/>
                      <a:gd name="connsiteY8" fmla="*/ 201660 h 488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240" h="4882049" extrusionOk="0">
                        <a:moveTo>
                          <a:pt x="0" y="201660"/>
                        </a:moveTo>
                        <a:cubicBezTo>
                          <a:pt x="-15559" y="80689"/>
                          <a:pt x="76325" y="5240"/>
                          <a:pt x="201660" y="0"/>
                        </a:cubicBezTo>
                        <a:cubicBezTo>
                          <a:pt x="669105" y="132882"/>
                          <a:pt x="2862312" y="-84951"/>
                          <a:pt x="3428580" y="0"/>
                        </a:cubicBezTo>
                        <a:cubicBezTo>
                          <a:pt x="3532273" y="7501"/>
                          <a:pt x="3627033" y="108011"/>
                          <a:pt x="3630240" y="201660"/>
                        </a:cubicBezTo>
                        <a:cubicBezTo>
                          <a:pt x="3650427" y="1346961"/>
                          <a:pt x="3782720" y="4156182"/>
                          <a:pt x="3630240" y="4680389"/>
                        </a:cubicBezTo>
                        <a:cubicBezTo>
                          <a:pt x="3651055" y="4794232"/>
                          <a:pt x="3544611" y="4872465"/>
                          <a:pt x="3428580" y="4882049"/>
                        </a:cubicBezTo>
                        <a:cubicBezTo>
                          <a:pt x="2103106" y="4969688"/>
                          <a:pt x="1090542" y="4809370"/>
                          <a:pt x="201660" y="4882049"/>
                        </a:cubicBezTo>
                        <a:cubicBezTo>
                          <a:pt x="88324" y="4863336"/>
                          <a:pt x="-2419" y="4795125"/>
                          <a:pt x="0" y="4680389"/>
                        </a:cubicBezTo>
                        <a:cubicBezTo>
                          <a:pt x="-38581" y="3209407"/>
                          <a:pt x="63341" y="2070872"/>
                          <a:pt x="0" y="201660"/>
                        </a:cubicBezTo>
                        <a:close/>
                      </a:path>
                    </a:pathLst>
                  </a:custGeom>
                  <ask:type>
                    <ask:lineSketchNon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57199DFE-31A5-781F-7376-C373D358139C}"/>
              </a:ext>
            </a:extLst>
          </p:cNvPr>
          <p:cNvPicPr>
            <a:picLocks noChangeAspect="1"/>
          </p:cNvPicPr>
          <p:nvPr/>
        </p:nvPicPr>
        <p:blipFill>
          <a:blip r:embed="rId3">
            <a:alphaModFix amt="10000"/>
          </a:blip>
          <a:stretch>
            <a:fillRect/>
          </a:stretch>
        </p:blipFill>
        <p:spPr>
          <a:xfrm>
            <a:off x="360987" y="558541"/>
            <a:ext cx="3988735" cy="5364161"/>
          </a:xfrm>
          <a:prstGeom prst="rect">
            <a:avLst/>
          </a:prstGeom>
        </p:spPr>
      </p:pic>
    </p:spTree>
    <p:extLst>
      <p:ext uri="{BB962C8B-B14F-4D97-AF65-F5344CB8AC3E}">
        <p14:creationId xmlns:p14="http://schemas.microsoft.com/office/powerpoint/2010/main" val="242758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B876F86-39C6-2AC3-0416-7F34B9A8460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3BB4DA7-22F9-7E3A-9578-8823DC75DF57}"/>
              </a:ext>
            </a:extLst>
          </p:cNvPr>
          <p:cNvGrpSpPr/>
          <p:nvPr/>
        </p:nvGrpSpPr>
        <p:grpSpPr>
          <a:xfrm>
            <a:off x="731838" y="1284176"/>
            <a:ext cx="4610630" cy="3594586"/>
            <a:chOff x="731838" y="1681384"/>
            <a:chExt cx="4610630" cy="3594586"/>
          </a:xfrm>
        </p:grpSpPr>
        <p:sp>
          <p:nvSpPr>
            <p:cNvPr id="6" name="TextBox 5">
              <a:extLst>
                <a:ext uri="{FF2B5EF4-FFF2-40B4-BE49-F238E27FC236}">
                  <a16:creationId xmlns:a16="http://schemas.microsoft.com/office/drawing/2014/main" id="{69579B8F-6E18-B923-F168-DE8012A3B703}"/>
                </a:ext>
              </a:extLst>
            </p:cNvPr>
            <p:cNvSpPr txBox="1"/>
            <p:nvPr/>
          </p:nvSpPr>
          <p:spPr>
            <a:xfrm>
              <a:off x="731838" y="1681384"/>
              <a:ext cx="46106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Form W-4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pre-employment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tax document</a:t>
              </a:r>
            </a:p>
          </p:txBody>
        </p:sp>
        <p:sp>
          <p:nvSpPr>
            <p:cNvPr id="8" name="TextBox 7">
              <a:extLst>
                <a:ext uri="{FF2B5EF4-FFF2-40B4-BE49-F238E27FC236}">
                  <a16:creationId xmlns:a16="http://schemas.microsoft.com/office/drawing/2014/main" id="{DB165D76-39B6-C2B4-0E7B-040F0169C50A}"/>
                </a:ext>
              </a:extLst>
            </p:cNvPr>
            <p:cNvSpPr txBox="1"/>
            <p:nvPr/>
          </p:nvSpPr>
          <p:spPr>
            <a:xfrm>
              <a:off x="731838" y="3358778"/>
              <a:ext cx="4357398" cy="1917192"/>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
                  <a:srgbClr val="05C3AD"/>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Prior to employment you will likely need to fill out the Form W-4</a:t>
              </a:r>
            </a:p>
            <a:p>
              <a:pPr marL="0" marR="0" lvl="0" indent="0" algn="l" defTabSz="914400" rtl="0" eaLnBrk="1" fontAlgn="auto" latinLnBrk="0" hangingPunct="1">
                <a:lnSpc>
                  <a:spcPct val="150000"/>
                </a:lnSpc>
                <a:spcBef>
                  <a:spcPts val="0"/>
                </a:spcBef>
                <a:spcAft>
                  <a:spcPts val="0"/>
                </a:spcAft>
                <a:buClr>
                  <a:srgbClr val="05C3AD"/>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05C3AD"/>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This form helps your employer to deduct the correct amount of Federal taxes from your pay</a:t>
              </a:r>
            </a:p>
            <a:p>
              <a:pPr marL="0" marR="0" lvl="0" indent="0" algn="l" defTabSz="914400" rtl="0" eaLnBrk="1" fontAlgn="auto" latinLnBrk="0" hangingPunct="1">
                <a:lnSpc>
                  <a:spcPct val="150000"/>
                </a:lnSpc>
                <a:spcBef>
                  <a:spcPts val="0"/>
                </a:spcBef>
                <a:spcAft>
                  <a:spcPts val="0"/>
                </a:spcAft>
                <a:buClr>
                  <a:srgbClr val="05C3AD"/>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05C3AD"/>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It requires details such as your name, address, social security number, filing status, if you have more than one job as well as dependents and other adjustments</a:t>
              </a:r>
            </a:p>
          </p:txBody>
        </p:sp>
      </p:grpSp>
      <p:sp>
        <p:nvSpPr>
          <p:cNvPr id="14" name="TextBox 13">
            <a:extLst>
              <a:ext uri="{FF2B5EF4-FFF2-40B4-BE49-F238E27FC236}">
                <a16:creationId xmlns:a16="http://schemas.microsoft.com/office/drawing/2014/main" id="{2B27AF88-58BF-4EA2-08FA-20D37A7A4420}"/>
              </a:ext>
            </a:extLst>
          </p:cNvPr>
          <p:cNvSpPr txBox="1"/>
          <p:nvPr/>
        </p:nvSpPr>
        <p:spPr>
          <a:xfrm>
            <a:off x="9006840" y="310506"/>
            <a:ext cx="291301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Sprintax Nonresident Tax Overview for OPT/CPT</a:t>
            </a:r>
          </a:p>
        </p:txBody>
      </p:sp>
      <p:sp>
        <p:nvSpPr>
          <p:cNvPr id="9" name="Rounded Rectangle 8">
            <a:extLst>
              <a:ext uri="{FF2B5EF4-FFF2-40B4-BE49-F238E27FC236}">
                <a16:creationId xmlns:a16="http://schemas.microsoft.com/office/drawing/2014/main" id="{98707F9B-DD05-35DF-DB49-AD5920B49F66}"/>
              </a:ext>
            </a:extLst>
          </p:cNvPr>
          <p:cNvSpPr/>
          <p:nvPr/>
        </p:nvSpPr>
        <p:spPr>
          <a:xfrm>
            <a:off x="5594889" y="2471869"/>
            <a:ext cx="5865274" cy="3092944"/>
          </a:xfrm>
          <a:custGeom>
            <a:avLst/>
            <a:gdLst>
              <a:gd name="connsiteX0" fmla="*/ 0 w 5865274"/>
              <a:gd name="connsiteY0" fmla="*/ 342203 h 3092944"/>
              <a:gd name="connsiteX1" fmla="*/ 342203 w 5865274"/>
              <a:gd name="connsiteY1" fmla="*/ 0 h 3092944"/>
              <a:gd name="connsiteX2" fmla="*/ 989812 w 5865274"/>
              <a:gd name="connsiteY2" fmla="*/ 0 h 3092944"/>
              <a:gd name="connsiteX3" fmla="*/ 1533803 w 5865274"/>
              <a:gd name="connsiteY3" fmla="*/ 0 h 3092944"/>
              <a:gd name="connsiteX4" fmla="*/ 2025985 w 5865274"/>
              <a:gd name="connsiteY4" fmla="*/ 0 h 3092944"/>
              <a:gd name="connsiteX5" fmla="*/ 2569976 w 5865274"/>
              <a:gd name="connsiteY5" fmla="*/ 0 h 3092944"/>
              <a:gd name="connsiteX6" fmla="*/ 3269393 w 5865274"/>
              <a:gd name="connsiteY6" fmla="*/ 0 h 3092944"/>
              <a:gd name="connsiteX7" fmla="*/ 3813385 w 5865274"/>
              <a:gd name="connsiteY7" fmla="*/ 0 h 3092944"/>
              <a:gd name="connsiteX8" fmla="*/ 4305567 w 5865274"/>
              <a:gd name="connsiteY8" fmla="*/ 0 h 3092944"/>
              <a:gd name="connsiteX9" fmla="*/ 4849558 w 5865274"/>
              <a:gd name="connsiteY9" fmla="*/ 0 h 3092944"/>
              <a:gd name="connsiteX10" fmla="*/ 5523071 w 5865274"/>
              <a:gd name="connsiteY10" fmla="*/ 0 h 3092944"/>
              <a:gd name="connsiteX11" fmla="*/ 5865274 w 5865274"/>
              <a:gd name="connsiteY11" fmla="*/ 342203 h 3092944"/>
              <a:gd name="connsiteX12" fmla="*/ 5865274 w 5865274"/>
              <a:gd name="connsiteY12" fmla="*/ 872081 h 3092944"/>
              <a:gd name="connsiteX13" fmla="*/ 5865274 w 5865274"/>
              <a:gd name="connsiteY13" fmla="*/ 1474216 h 3092944"/>
              <a:gd name="connsiteX14" fmla="*/ 5865274 w 5865274"/>
              <a:gd name="connsiteY14" fmla="*/ 2124521 h 3092944"/>
              <a:gd name="connsiteX15" fmla="*/ 5865274 w 5865274"/>
              <a:gd name="connsiteY15" fmla="*/ 2750741 h 3092944"/>
              <a:gd name="connsiteX16" fmla="*/ 5523071 w 5865274"/>
              <a:gd name="connsiteY16" fmla="*/ 3092944 h 3092944"/>
              <a:gd name="connsiteX17" fmla="*/ 4927271 w 5865274"/>
              <a:gd name="connsiteY17" fmla="*/ 3092944 h 3092944"/>
              <a:gd name="connsiteX18" fmla="*/ 4279663 w 5865274"/>
              <a:gd name="connsiteY18" fmla="*/ 3092944 h 3092944"/>
              <a:gd name="connsiteX19" fmla="*/ 3787480 w 5865274"/>
              <a:gd name="connsiteY19" fmla="*/ 3092944 h 3092944"/>
              <a:gd name="connsiteX20" fmla="*/ 3036254 w 5865274"/>
              <a:gd name="connsiteY20" fmla="*/ 3092944 h 3092944"/>
              <a:gd name="connsiteX21" fmla="*/ 2388646 w 5865274"/>
              <a:gd name="connsiteY21" fmla="*/ 3092944 h 3092944"/>
              <a:gd name="connsiteX22" fmla="*/ 1637420 w 5865274"/>
              <a:gd name="connsiteY22" fmla="*/ 3092944 h 3092944"/>
              <a:gd name="connsiteX23" fmla="*/ 1041620 w 5865274"/>
              <a:gd name="connsiteY23" fmla="*/ 3092944 h 3092944"/>
              <a:gd name="connsiteX24" fmla="*/ 342203 w 5865274"/>
              <a:gd name="connsiteY24" fmla="*/ 3092944 h 3092944"/>
              <a:gd name="connsiteX25" fmla="*/ 0 w 5865274"/>
              <a:gd name="connsiteY25" fmla="*/ 2750741 h 3092944"/>
              <a:gd name="connsiteX26" fmla="*/ 0 w 5865274"/>
              <a:gd name="connsiteY26" fmla="*/ 2148607 h 3092944"/>
              <a:gd name="connsiteX27" fmla="*/ 0 w 5865274"/>
              <a:gd name="connsiteY27" fmla="*/ 1522387 h 3092944"/>
              <a:gd name="connsiteX28" fmla="*/ 0 w 5865274"/>
              <a:gd name="connsiteY28" fmla="*/ 872081 h 3092944"/>
              <a:gd name="connsiteX29" fmla="*/ 0 w 5865274"/>
              <a:gd name="connsiteY29" fmla="*/ 342203 h 30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5274" h="3092944" fill="none" extrusionOk="0">
                <a:moveTo>
                  <a:pt x="0" y="342203"/>
                </a:moveTo>
                <a:cubicBezTo>
                  <a:pt x="-5595" y="170653"/>
                  <a:pt x="139972" y="-41689"/>
                  <a:pt x="342203" y="0"/>
                </a:cubicBezTo>
                <a:cubicBezTo>
                  <a:pt x="654559" y="20287"/>
                  <a:pt x="834406" y="24836"/>
                  <a:pt x="989812" y="0"/>
                </a:cubicBezTo>
                <a:cubicBezTo>
                  <a:pt x="1145218" y="-24836"/>
                  <a:pt x="1406120" y="-6266"/>
                  <a:pt x="1533803" y="0"/>
                </a:cubicBezTo>
                <a:cubicBezTo>
                  <a:pt x="1661486" y="6266"/>
                  <a:pt x="1909727" y="7225"/>
                  <a:pt x="2025985" y="0"/>
                </a:cubicBezTo>
                <a:cubicBezTo>
                  <a:pt x="2142243" y="-7225"/>
                  <a:pt x="2327268" y="-17342"/>
                  <a:pt x="2569976" y="0"/>
                </a:cubicBezTo>
                <a:cubicBezTo>
                  <a:pt x="2812684" y="17342"/>
                  <a:pt x="2928872" y="30157"/>
                  <a:pt x="3269393" y="0"/>
                </a:cubicBezTo>
                <a:cubicBezTo>
                  <a:pt x="3609914" y="-30157"/>
                  <a:pt x="3616223" y="-2557"/>
                  <a:pt x="3813385" y="0"/>
                </a:cubicBezTo>
                <a:cubicBezTo>
                  <a:pt x="4010547" y="2557"/>
                  <a:pt x="4094986" y="5032"/>
                  <a:pt x="4305567" y="0"/>
                </a:cubicBezTo>
                <a:cubicBezTo>
                  <a:pt x="4516148" y="-5032"/>
                  <a:pt x="4590593" y="1702"/>
                  <a:pt x="4849558" y="0"/>
                </a:cubicBezTo>
                <a:cubicBezTo>
                  <a:pt x="5108523" y="-1702"/>
                  <a:pt x="5240094" y="-678"/>
                  <a:pt x="5523071" y="0"/>
                </a:cubicBezTo>
                <a:cubicBezTo>
                  <a:pt x="5694214" y="2140"/>
                  <a:pt x="5896399" y="185902"/>
                  <a:pt x="5865274" y="342203"/>
                </a:cubicBezTo>
                <a:cubicBezTo>
                  <a:pt x="5865914" y="575922"/>
                  <a:pt x="5842331" y="722710"/>
                  <a:pt x="5865274" y="872081"/>
                </a:cubicBezTo>
                <a:cubicBezTo>
                  <a:pt x="5888217" y="1021452"/>
                  <a:pt x="5851537" y="1199064"/>
                  <a:pt x="5865274" y="1474216"/>
                </a:cubicBezTo>
                <a:cubicBezTo>
                  <a:pt x="5879011" y="1749368"/>
                  <a:pt x="5881587" y="1827774"/>
                  <a:pt x="5865274" y="2124521"/>
                </a:cubicBezTo>
                <a:cubicBezTo>
                  <a:pt x="5848961" y="2421268"/>
                  <a:pt x="5834602" y="2522576"/>
                  <a:pt x="5865274" y="2750741"/>
                </a:cubicBezTo>
                <a:cubicBezTo>
                  <a:pt x="5859691" y="2960182"/>
                  <a:pt x="5722306" y="3075695"/>
                  <a:pt x="5523071" y="3092944"/>
                </a:cubicBezTo>
                <a:cubicBezTo>
                  <a:pt x="5290039" y="3122613"/>
                  <a:pt x="5069793" y="3079062"/>
                  <a:pt x="4927271" y="3092944"/>
                </a:cubicBezTo>
                <a:cubicBezTo>
                  <a:pt x="4784749" y="3106826"/>
                  <a:pt x="4578249" y="3082649"/>
                  <a:pt x="4279663" y="3092944"/>
                </a:cubicBezTo>
                <a:cubicBezTo>
                  <a:pt x="3981077" y="3103239"/>
                  <a:pt x="3958040" y="3107662"/>
                  <a:pt x="3787480" y="3092944"/>
                </a:cubicBezTo>
                <a:cubicBezTo>
                  <a:pt x="3616920" y="3078226"/>
                  <a:pt x="3360309" y="3101784"/>
                  <a:pt x="3036254" y="3092944"/>
                </a:cubicBezTo>
                <a:cubicBezTo>
                  <a:pt x="2712199" y="3084104"/>
                  <a:pt x="2658048" y="3112183"/>
                  <a:pt x="2388646" y="3092944"/>
                </a:cubicBezTo>
                <a:cubicBezTo>
                  <a:pt x="2119244" y="3073705"/>
                  <a:pt x="1891654" y="3112731"/>
                  <a:pt x="1637420" y="3092944"/>
                </a:cubicBezTo>
                <a:cubicBezTo>
                  <a:pt x="1383186" y="3073157"/>
                  <a:pt x="1248049" y="3095850"/>
                  <a:pt x="1041620" y="3092944"/>
                </a:cubicBezTo>
                <a:cubicBezTo>
                  <a:pt x="835191" y="3090038"/>
                  <a:pt x="593183" y="3110874"/>
                  <a:pt x="342203" y="3092944"/>
                </a:cubicBezTo>
                <a:cubicBezTo>
                  <a:pt x="140060" y="3132666"/>
                  <a:pt x="9605" y="2956656"/>
                  <a:pt x="0" y="2750741"/>
                </a:cubicBezTo>
                <a:cubicBezTo>
                  <a:pt x="-6630" y="2501449"/>
                  <a:pt x="-29929" y="2345807"/>
                  <a:pt x="0" y="2148607"/>
                </a:cubicBezTo>
                <a:cubicBezTo>
                  <a:pt x="29929" y="1951407"/>
                  <a:pt x="20784" y="1779547"/>
                  <a:pt x="0" y="1522387"/>
                </a:cubicBezTo>
                <a:cubicBezTo>
                  <a:pt x="-20784" y="1265227"/>
                  <a:pt x="12829" y="1034116"/>
                  <a:pt x="0" y="872081"/>
                </a:cubicBezTo>
                <a:cubicBezTo>
                  <a:pt x="-12829" y="710046"/>
                  <a:pt x="-15319" y="531420"/>
                  <a:pt x="0" y="342203"/>
                </a:cubicBezTo>
                <a:close/>
              </a:path>
              <a:path w="5865274" h="3092944" stroke="0" extrusionOk="0">
                <a:moveTo>
                  <a:pt x="0" y="342203"/>
                </a:moveTo>
                <a:cubicBezTo>
                  <a:pt x="-13473" y="144899"/>
                  <a:pt x="114920" y="14371"/>
                  <a:pt x="342203" y="0"/>
                </a:cubicBezTo>
                <a:cubicBezTo>
                  <a:pt x="704989" y="2241"/>
                  <a:pt x="877558" y="15933"/>
                  <a:pt x="1093429" y="0"/>
                </a:cubicBezTo>
                <a:cubicBezTo>
                  <a:pt x="1309300" y="-15933"/>
                  <a:pt x="1523937" y="3686"/>
                  <a:pt x="1689229" y="0"/>
                </a:cubicBezTo>
                <a:cubicBezTo>
                  <a:pt x="1854521" y="-3686"/>
                  <a:pt x="2043148" y="21183"/>
                  <a:pt x="2233220" y="0"/>
                </a:cubicBezTo>
                <a:cubicBezTo>
                  <a:pt x="2423292" y="-21183"/>
                  <a:pt x="2696278" y="-30418"/>
                  <a:pt x="2932637" y="0"/>
                </a:cubicBezTo>
                <a:cubicBezTo>
                  <a:pt x="3168996" y="30418"/>
                  <a:pt x="3365630" y="14713"/>
                  <a:pt x="3528437" y="0"/>
                </a:cubicBezTo>
                <a:cubicBezTo>
                  <a:pt x="3691244" y="-14713"/>
                  <a:pt x="3930351" y="-35514"/>
                  <a:pt x="4279663" y="0"/>
                </a:cubicBezTo>
                <a:cubicBezTo>
                  <a:pt x="4628975" y="35514"/>
                  <a:pt x="4620677" y="16228"/>
                  <a:pt x="4823654" y="0"/>
                </a:cubicBezTo>
                <a:cubicBezTo>
                  <a:pt x="5026631" y="-16228"/>
                  <a:pt x="5343785" y="14231"/>
                  <a:pt x="5523071" y="0"/>
                </a:cubicBezTo>
                <a:cubicBezTo>
                  <a:pt x="5754928" y="10306"/>
                  <a:pt x="5841952" y="149438"/>
                  <a:pt x="5865274" y="342203"/>
                </a:cubicBezTo>
                <a:cubicBezTo>
                  <a:pt x="5886866" y="492057"/>
                  <a:pt x="5850784" y="722745"/>
                  <a:pt x="5865274" y="944338"/>
                </a:cubicBezTo>
                <a:cubicBezTo>
                  <a:pt x="5879764" y="1165932"/>
                  <a:pt x="5842536" y="1295878"/>
                  <a:pt x="5865274" y="1522387"/>
                </a:cubicBezTo>
                <a:cubicBezTo>
                  <a:pt x="5888012" y="1748896"/>
                  <a:pt x="5861473" y="1882422"/>
                  <a:pt x="5865274" y="2172692"/>
                </a:cubicBezTo>
                <a:cubicBezTo>
                  <a:pt x="5869075" y="2462962"/>
                  <a:pt x="5893202" y="2522481"/>
                  <a:pt x="5865274" y="2750741"/>
                </a:cubicBezTo>
                <a:cubicBezTo>
                  <a:pt x="5836928" y="2944389"/>
                  <a:pt x="5676330" y="3068288"/>
                  <a:pt x="5523071" y="3092944"/>
                </a:cubicBezTo>
                <a:cubicBezTo>
                  <a:pt x="5330279" y="3093944"/>
                  <a:pt x="5160282" y="3103145"/>
                  <a:pt x="4823654" y="3092944"/>
                </a:cubicBezTo>
                <a:cubicBezTo>
                  <a:pt x="4487026" y="3082743"/>
                  <a:pt x="4465753" y="3084246"/>
                  <a:pt x="4176045" y="3092944"/>
                </a:cubicBezTo>
                <a:cubicBezTo>
                  <a:pt x="3886337" y="3101642"/>
                  <a:pt x="3809642" y="3077703"/>
                  <a:pt x="3683863" y="3092944"/>
                </a:cubicBezTo>
                <a:cubicBezTo>
                  <a:pt x="3558084" y="3108185"/>
                  <a:pt x="3268296" y="3113782"/>
                  <a:pt x="3139872" y="3092944"/>
                </a:cubicBezTo>
                <a:cubicBezTo>
                  <a:pt x="3011448" y="3072106"/>
                  <a:pt x="2548460" y="3085013"/>
                  <a:pt x="2388646" y="3092944"/>
                </a:cubicBezTo>
                <a:cubicBezTo>
                  <a:pt x="2228832" y="3100875"/>
                  <a:pt x="1957814" y="3081578"/>
                  <a:pt x="1741037" y="3092944"/>
                </a:cubicBezTo>
                <a:cubicBezTo>
                  <a:pt x="1524260" y="3104310"/>
                  <a:pt x="1362223" y="3110243"/>
                  <a:pt x="1197046" y="3092944"/>
                </a:cubicBezTo>
                <a:cubicBezTo>
                  <a:pt x="1031869" y="3075645"/>
                  <a:pt x="659135" y="3050877"/>
                  <a:pt x="342203" y="3092944"/>
                </a:cubicBezTo>
                <a:cubicBezTo>
                  <a:pt x="118277" y="3090967"/>
                  <a:pt x="20176" y="2957104"/>
                  <a:pt x="0" y="2750741"/>
                </a:cubicBezTo>
                <a:cubicBezTo>
                  <a:pt x="-12232" y="2565254"/>
                  <a:pt x="29517" y="2407671"/>
                  <a:pt x="0" y="2148607"/>
                </a:cubicBezTo>
                <a:cubicBezTo>
                  <a:pt x="-29517" y="1889543"/>
                  <a:pt x="9128" y="1864397"/>
                  <a:pt x="0" y="1594643"/>
                </a:cubicBezTo>
                <a:cubicBezTo>
                  <a:pt x="-9128" y="1324889"/>
                  <a:pt x="17912" y="1243456"/>
                  <a:pt x="0" y="968423"/>
                </a:cubicBezTo>
                <a:cubicBezTo>
                  <a:pt x="-17912" y="693390"/>
                  <a:pt x="-25813" y="636162"/>
                  <a:pt x="0" y="342203"/>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gd name="adj" fmla="val 11064"/>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7BF1124-F7CD-D04B-F810-829384D5EF67}"/>
              </a:ext>
            </a:extLst>
          </p:cNvPr>
          <p:cNvPicPr>
            <a:picLocks noChangeAspect="1"/>
          </p:cNvPicPr>
          <p:nvPr/>
        </p:nvPicPr>
        <p:blipFill rotWithShape="1">
          <a:blip r:embed="rId2"/>
          <a:srcRect b="3973"/>
          <a:stretch/>
        </p:blipFill>
        <p:spPr>
          <a:xfrm>
            <a:off x="6477372" y="1076085"/>
            <a:ext cx="4103300" cy="4705831"/>
          </a:xfrm>
          <a:prstGeom prst="rect">
            <a:avLst/>
          </a:prstGeom>
          <a:effectLst>
            <a:outerShdw blurRad="254000" sx="105000" sy="105000" algn="ctr" rotWithShape="0">
              <a:prstClr val="black">
                <a:alpha val="5000"/>
              </a:prstClr>
            </a:outerShdw>
          </a:effectLst>
        </p:spPr>
      </p:pic>
    </p:spTree>
    <p:extLst>
      <p:ext uri="{BB962C8B-B14F-4D97-AF65-F5344CB8AC3E}">
        <p14:creationId xmlns:p14="http://schemas.microsoft.com/office/powerpoint/2010/main" val="2389281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161C61E-BA1A-A9F4-9E90-EB22EA4004C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A1201C9-DCC5-56F3-99AE-F1D2BEA079BD}"/>
              </a:ext>
            </a:extLst>
          </p:cNvPr>
          <p:cNvGrpSpPr/>
          <p:nvPr/>
        </p:nvGrpSpPr>
        <p:grpSpPr>
          <a:xfrm>
            <a:off x="731838" y="822512"/>
            <a:ext cx="4610630" cy="4287083"/>
            <a:chOff x="731838" y="1681384"/>
            <a:chExt cx="4610630" cy="4287083"/>
          </a:xfrm>
        </p:grpSpPr>
        <p:sp>
          <p:nvSpPr>
            <p:cNvPr id="6" name="TextBox 5">
              <a:extLst>
                <a:ext uri="{FF2B5EF4-FFF2-40B4-BE49-F238E27FC236}">
                  <a16:creationId xmlns:a16="http://schemas.microsoft.com/office/drawing/2014/main" id="{FE0E1512-E961-7D4F-027D-BFA26D7B09E8}"/>
                </a:ext>
              </a:extLst>
            </p:cNvPr>
            <p:cNvSpPr txBox="1"/>
            <p:nvPr/>
          </p:nvSpPr>
          <p:spPr>
            <a:xfrm>
              <a:off x="731838" y="1681384"/>
              <a:ext cx="46106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Form 8233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pre-employment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tax document</a:t>
              </a:r>
            </a:p>
          </p:txBody>
        </p:sp>
        <p:sp>
          <p:nvSpPr>
            <p:cNvPr id="8" name="TextBox 7">
              <a:extLst>
                <a:ext uri="{FF2B5EF4-FFF2-40B4-BE49-F238E27FC236}">
                  <a16:creationId xmlns:a16="http://schemas.microsoft.com/office/drawing/2014/main" id="{CE03C7E6-6791-6C81-94F1-9C61BB6A3B3A}"/>
                </a:ext>
              </a:extLst>
            </p:cNvPr>
            <p:cNvSpPr txBox="1"/>
            <p:nvPr/>
          </p:nvSpPr>
          <p:spPr>
            <a:xfrm>
              <a:off x="731838" y="3358778"/>
              <a:ext cx="4505180" cy="2609689"/>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
                  <a:srgbClr val="1360A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The 8233 is a document which is primarily used to claim a Tax Treaty benefit when there is tax treaty between your country of residence and the USA</a:t>
              </a:r>
            </a:p>
            <a:p>
              <a:pPr marL="0" marR="0" lvl="0" indent="0" algn="l" defTabSz="914400" rtl="0" eaLnBrk="1" fontAlgn="auto" latinLnBrk="0" hangingPunct="1">
                <a:lnSpc>
                  <a:spcPct val="150000"/>
                </a:lnSpc>
                <a:spcBef>
                  <a:spcPts val="0"/>
                </a:spcBef>
                <a:spcAft>
                  <a:spcPts val="0"/>
                </a:spcAft>
                <a:buClr>
                  <a:srgbClr val="1360A0"/>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1360A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This form is used to claim a tax treaty withholding exemption for part or all of your compensation from independent personal services, dependent personal services (or wages) or compensatory scholarship or fellowship income and personal services income from the same withholding agent</a:t>
              </a:r>
            </a:p>
            <a:p>
              <a:pPr marL="0" marR="0" lvl="0" indent="0" algn="l" defTabSz="914400" rtl="0" eaLnBrk="1" fontAlgn="auto" latinLnBrk="0" hangingPunct="1">
                <a:lnSpc>
                  <a:spcPct val="150000"/>
                </a:lnSpc>
                <a:spcBef>
                  <a:spcPts val="0"/>
                </a:spcBef>
                <a:spcAft>
                  <a:spcPts val="0"/>
                </a:spcAft>
                <a:buClr>
                  <a:srgbClr val="1360A0"/>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1360A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A tricky document if filling this out by yourself</a:t>
              </a:r>
            </a:p>
          </p:txBody>
        </p:sp>
      </p:grpSp>
      <p:sp>
        <p:nvSpPr>
          <p:cNvPr id="14" name="TextBox 13">
            <a:extLst>
              <a:ext uri="{FF2B5EF4-FFF2-40B4-BE49-F238E27FC236}">
                <a16:creationId xmlns:a16="http://schemas.microsoft.com/office/drawing/2014/main" id="{651898BA-647B-2F2C-06A4-55F9C30679D9}"/>
              </a:ext>
            </a:extLst>
          </p:cNvPr>
          <p:cNvSpPr txBox="1"/>
          <p:nvPr/>
        </p:nvSpPr>
        <p:spPr>
          <a:xfrm>
            <a:off x="9006840" y="310506"/>
            <a:ext cx="291301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Sprintax Nonresident Tax Overview for OPT/CPT</a:t>
            </a:r>
          </a:p>
        </p:txBody>
      </p:sp>
      <p:sp>
        <p:nvSpPr>
          <p:cNvPr id="9" name="Rounded Rectangle 8">
            <a:extLst>
              <a:ext uri="{FF2B5EF4-FFF2-40B4-BE49-F238E27FC236}">
                <a16:creationId xmlns:a16="http://schemas.microsoft.com/office/drawing/2014/main" id="{6EB672F1-45D8-0AF7-5700-235EC3EEAC17}"/>
              </a:ext>
            </a:extLst>
          </p:cNvPr>
          <p:cNvSpPr/>
          <p:nvPr/>
        </p:nvSpPr>
        <p:spPr>
          <a:xfrm>
            <a:off x="5594889" y="2471869"/>
            <a:ext cx="5865274" cy="3092944"/>
          </a:xfrm>
          <a:custGeom>
            <a:avLst/>
            <a:gdLst>
              <a:gd name="connsiteX0" fmla="*/ 0 w 5865274"/>
              <a:gd name="connsiteY0" fmla="*/ 342203 h 3092944"/>
              <a:gd name="connsiteX1" fmla="*/ 342203 w 5865274"/>
              <a:gd name="connsiteY1" fmla="*/ 0 h 3092944"/>
              <a:gd name="connsiteX2" fmla="*/ 989812 w 5865274"/>
              <a:gd name="connsiteY2" fmla="*/ 0 h 3092944"/>
              <a:gd name="connsiteX3" fmla="*/ 1533803 w 5865274"/>
              <a:gd name="connsiteY3" fmla="*/ 0 h 3092944"/>
              <a:gd name="connsiteX4" fmla="*/ 2025985 w 5865274"/>
              <a:gd name="connsiteY4" fmla="*/ 0 h 3092944"/>
              <a:gd name="connsiteX5" fmla="*/ 2569976 w 5865274"/>
              <a:gd name="connsiteY5" fmla="*/ 0 h 3092944"/>
              <a:gd name="connsiteX6" fmla="*/ 3269393 w 5865274"/>
              <a:gd name="connsiteY6" fmla="*/ 0 h 3092944"/>
              <a:gd name="connsiteX7" fmla="*/ 3813385 w 5865274"/>
              <a:gd name="connsiteY7" fmla="*/ 0 h 3092944"/>
              <a:gd name="connsiteX8" fmla="*/ 4305567 w 5865274"/>
              <a:gd name="connsiteY8" fmla="*/ 0 h 3092944"/>
              <a:gd name="connsiteX9" fmla="*/ 4849558 w 5865274"/>
              <a:gd name="connsiteY9" fmla="*/ 0 h 3092944"/>
              <a:gd name="connsiteX10" fmla="*/ 5523071 w 5865274"/>
              <a:gd name="connsiteY10" fmla="*/ 0 h 3092944"/>
              <a:gd name="connsiteX11" fmla="*/ 5865274 w 5865274"/>
              <a:gd name="connsiteY11" fmla="*/ 342203 h 3092944"/>
              <a:gd name="connsiteX12" fmla="*/ 5865274 w 5865274"/>
              <a:gd name="connsiteY12" fmla="*/ 872081 h 3092944"/>
              <a:gd name="connsiteX13" fmla="*/ 5865274 w 5865274"/>
              <a:gd name="connsiteY13" fmla="*/ 1474216 h 3092944"/>
              <a:gd name="connsiteX14" fmla="*/ 5865274 w 5865274"/>
              <a:gd name="connsiteY14" fmla="*/ 2124521 h 3092944"/>
              <a:gd name="connsiteX15" fmla="*/ 5865274 w 5865274"/>
              <a:gd name="connsiteY15" fmla="*/ 2750741 h 3092944"/>
              <a:gd name="connsiteX16" fmla="*/ 5523071 w 5865274"/>
              <a:gd name="connsiteY16" fmla="*/ 3092944 h 3092944"/>
              <a:gd name="connsiteX17" fmla="*/ 4927271 w 5865274"/>
              <a:gd name="connsiteY17" fmla="*/ 3092944 h 3092944"/>
              <a:gd name="connsiteX18" fmla="*/ 4279663 w 5865274"/>
              <a:gd name="connsiteY18" fmla="*/ 3092944 h 3092944"/>
              <a:gd name="connsiteX19" fmla="*/ 3787480 w 5865274"/>
              <a:gd name="connsiteY19" fmla="*/ 3092944 h 3092944"/>
              <a:gd name="connsiteX20" fmla="*/ 3036254 w 5865274"/>
              <a:gd name="connsiteY20" fmla="*/ 3092944 h 3092944"/>
              <a:gd name="connsiteX21" fmla="*/ 2388646 w 5865274"/>
              <a:gd name="connsiteY21" fmla="*/ 3092944 h 3092944"/>
              <a:gd name="connsiteX22" fmla="*/ 1637420 w 5865274"/>
              <a:gd name="connsiteY22" fmla="*/ 3092944 h 3092944"/>
              <a:gd name="connsiteX23" fmla="*/ 1041620 w 5865274"/>
              <a:gd name="connsiteY23" fmla="*/ 3092944 h 3092944"/>
              <a:gd name="connsiteX24" fmla="*/ 342203 w 5865274"/>
              <a:gd name="connsiteY24" fmla="*/ 3092944 h 3092944"/>
              <a:gd name="connsiteX25" fmla="*/ 0 w 5865274"/>
              <a:gd name="connsiteY25" fmla="*/ 2750741 h 3092944"/>
              <a:gd name="connsiteX26" fmla="*/ 0 w 5865274"/>
              <a:gd name="connsiteY26" fmla="*/ 2148607 h 3092944"/>
              <a:gd name="connsiteX27" fmla="*/ 0 w 5865274"/>
              <a:gd name="connsiteY27" fmla="*/ 1522387 h 3092944"/>
              <a:gd name="connsiteX28" fmla="*/ 0 w 5865274"/>
              <a:gd name="connsiteY28" fmla="*/ 872081 h 3092944"/>
              <a:gd name="connsiteX29" fmla="*/ 0 w 5865274"/>
              <a:gd name="connsiteY29" fmla="*/ 342203 h 30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5274" h="3092944" fill="none" extrusionOk="0">
                <a:moveTo>
                  <a:pt x="0" y="342203"/>
                </a:moveTo>
                <a:cubicBezTo>
                  <a:pt x="-5595" y="170653"/>
                  <a:pt x="139972" y="-41689"/>
                  <a:pt x="342203" y="0"/>
                </a:cubicBezTo>
                <a:cubicBezTo>
                  <a:pt x="654559" y="20287"/>
                  <a:pt x="834406" y="24836"/>
                  <a:pt x="989812" y="0"/>
                </a:cubicBezTo>
                <a:cubicBezTo>
                  <a:pt x="1145218" y="-24836"/>
                  <a:pt x="1406120" y="-6266"/>
                  <a:pt x="1533803" y="0"/>
                </a:cubicBezTo>
                <a:cubicBezTo>
                  <a:pt x="1661486" y="6266"/>
                  <a:pt x="1909727" y="7225"/>
                  <a:pt x="2025985" y="0"/>
                </a:cubicBezTo>
                <a:cubicBezTo>
                  <a:pt x="2142243" y="-7225"/>
                  <a:pt x="2327268" y="-17342"/>
                  <a:pt x="2569976" y="0"/>
                </a:cubicBezTo>
                <a:cubicBezTo>
                  <a:pt x="2812684" y="17342"/>
                  <a:pt x="2928872" y="30157"/>
                  <a:pt x="3269393" y="0"/>
                </a:cubicBezTo>
                <a:cubicBezTo>
                  <a:pt x="3609914" y="-30157"/>
                  <a:pt x="3616223" y="-2557"/>
                  <a:pt x="3813385" y="0"/>
                </a:cubicBezTo>
                <a:cubicBezTo>
                  <a:pt x="4010547" y="2557"/>
                  <a:pt x="4094986" y="5032"/>
                  <a:pt x="4305567" y="0"/>
                </a:cubicBezTo>
                <a:cubicBezTo>
                  <a:pt x="4516148" y="-5032"/>
                  <a:pt x="4590593" y="1702"/>
                  <a:pt x="4849558" y="0"/>
                </a:cubicBezTo>
                <a:cubicBezTo>
                  <a:pt x="5108523" y="-1702"/>
                  <a:pt x="5240094" y="-678"/>
                  <a:pt x="5523071" y="0"/>
                </a:cubicBezTo>
                <a:cubicBezTo>
                  <a:pt x="5694214" y="2140"/>
                  <a:pt x="5896399" y="185902"/>
                  <a:pt x="5865274" y="342203"/>
                </a:cubicBezTo>
                <a:cubicBezTo>
                  <a:pt x="5865914" y="575922"/>
                  <a:pt x="5842331" y="722710"/>
                  <a:pt x="5865274" y="872081"/>
                </a:cubicBezTo>
                <a:cubicBezTo>
                  <a:pt x="5888217" y="1021452"/>
                  <a:pt x="5851537" y="1199064"/>
                  <a:pt x="5865274" y="1474216"/>
                </a:cubicBezTo>
                <a:cubicBezTo>
                  <a:pt x="5879011" y="1749368"/>
                  <a:pt x="5881587" y="1827774"/>
                  <a:pt x="5865274" y="2124521"/>
                </a:cubicBezTo>
                <a:cubicBezTo>
                  <a:pt x="5848961" y="2421268"/>
                  <a:pt x="5834602" y="2522576"/>
                  <a:pt x="5865274" y="2750741"/>
                </a:cubicBezTo>
                <a:cubicBezTo>
                  <a:pt x="5859691" y="2960182"/>
                  <a:pt x="5722306" y="3075695"/>
                  <a:pt x="5523071" y="3092944"/>
                </a:cubicBezTo>
                <a:cubicBezTo>
                  <a:pt x="5290039" y="3122613"/>
                  <a:pt x="5069793" y="3079062"/>
                  <a:pt x="4927271" y="3092944"/>
                </a:cubicBezTo>
                <a:cubicBezTo>
                  <a:pt x="4784749" y="3106826"/>
                  <a:pt x="4578249" y="3082649"/>
                  <a:pt x="4279663" y="3092944"/>
                </a:cubicBezTo>
                <a:cubicBezTo>
                  <a:pt x="3981077" y="3103239"/>
                  <a:pt x="3958040" y="3107662"/>
                  <a:pt x="3787480" y="3092944"/>
                </a:cubicBezTo>
                <a:cubicBezTo>
                  <a:pt x="3616920" y="3078226"/>
                  <a:pt x="3360309" y="3101784"/>
                  <a:pt x="3036254" y="3092944"/>
                </a:cubicBezTo>
                <a:cubicBezTo>
                  <a:pt x="2712199" y="3084104"/>
                  <a:pt x="2658048" y="3112183"/>
                  <a:pt x="2388646" y="3092944"/>
                </a:cubicBezTo>
                <a:cubicBezTo>
                  <a:pt x="2119244" y="3073705"/>
                  <a:pt x="1891654" y="3112731"/>
                  <a:pt x="1637420" y="3092944"/>
                </a:cubicBezTo>
                <a:cubicBezTo>
                  <a:pt x="1383186" y="3073157"/>
                  <a:pt x="1248049" y="3095850"/>
                  <a:pt x="1041620" y="3092944"/>
                </a:cubicBezTo>
                <a:cubicBezTo>
                  <a:pt x="835191" y="3090038"/>
                  <a:pt x="593183" y="3110874"/>
                  <a:pt x="342203" y="3092944"/>
                </a:cubicBezTo>
                <a:cubicBezTo>
                  <a:pt x="140060" y="3132666"/>
                  <a:pt x="9605" y="2956656"/>
                  <a:pt x="0" y="2750741"/>
                </a:cubicBezTo>
                <a:cubicBezTo>
                  <a:pt x="-6630" y="2501449"/>
                  <a:pt x="-29929" y="2345807"/>
                  <a:pt x="0" y="2148607"/>
                </a:cubicBezTo>
                <a:cubicBezTo>
                  <a:pt x="29929" y="1951407"/>
                  <a:pt x="20784" y="1779547"/>
                  <a:pt x="0" y="1522387"/>
                </a:cubicBezTo>
                <a:cubicBezTo>
                  <a:pt x="-20784" y="1265227"/>
                  <a:pt x="12829" y="1034116"/>
                  <a:pt x="0" y="872081"/>
                </a:cubicBezTo>
                <a:cubicBezTo>
                  <a:pt x="-12829" y="710046"/>
                  <a:pt x="-15319" y="531420"/>
                  <a:pt x="0" y="342203"/>
                </a:cubicBezTo>
                <a:close/>
              </a:path>
              <a:path w="5865274" h="3092944" stroke="0" extrusionOk="0">
                <a:moveTo>
                  <a:pt x="0" y="342203"/>
                </a:moveTo>
                <a:cubicBezTo>
                  <a:pt x="-13473" y="144899"/>
                  <a:pt x="114920" y="14371"/>
                  <a:pt x="342203" y="0"/>
                </a:cubicBezTo>
                <a:cubicBezTo>
                  <a:pt x="704989" y="2241"/>
                  <a:pt x="877558" y="15933"/>
                  <a:pt x="1093429" y="0"/>
                </a:cubicBezTo>
                <a:cubicBezTo>
                  <a:pt x="1309300" y="-15933"/>
                  <a:pt x="1523937" y="3686"/>
                  <a:pt x="1689229" y="0"/>
                </a:cubicBezTo>
                <a:cubicBezTo>
                  <a:pt x="1854521" y="-3686"/>
                  <a:pt x="2043148" y="21183"/>
                  <a:pt x="2233220" y="0"/>
                </a:cubicBezTo>
                <a:cubicBezTo>
                  <a:pt x="2423292" y="-21183"/>
                  <a:pt x="2696278" y="-30418"/>
                  <a:pt x="2932637" y="0"/>
                </a:cubicBezTo>
                <a:cubicBezTo>
                  <a:pt x="3168996" y="30418"/>
                  <a:pt x="3365630" y="14713"/>
                  <a:pt x="3528437" y="0"/>
                </a:cubicBezTo>
                <a:cubicBezTo>
                  <a:pt x="3691244" y="-14713"/>
                  <a:pt x="3930351" y="-35514"/>
                  <a:pt x="4279663" y="0"/>
                </a:cubicBezTo>
                <a:cubicBezTo>
                  <a:pt x="4628975" y="35514"/>
                  <a:pt x="4620677" y="16228"/>
                  <a:pt x="4823654" y="0"/>
                </a:cubicBezTo>
                <a:cubicBezTo>
                  <a:pt x="5026631" y="-16228"/>
                  <a:pt x="5343785" y="14231"/>
                  <a:pt x="5523071" y="0"/>
                </a:cubicBezTo>
                <a:cubicBezTo>
                  <a:pt x="5754928" y="10306"/>
                  <a:pt x="5841952" y="149438"/>
                  <a:pt x="5865274" y="342203"/>
                </a:cubicBezTo>
                <a:cubicBezTo>
                  <a:pt x="5886866" y="492057"/>
                  <a:pt x="5850784" y="722745"/>
                  <a:pt x="5865274" y="944338"/>
                </a:cubicBezTo>
                <a:cubicBezTo>
                  <a:pt x="5879764" y="1165932"/>
                  <a:pt x="5842536" y="1295878"/>
                  <a:pt x="5865274" y="1522387"/>
                </a:cubicBezTo>
                <a:cubicBezTo>
                  <a:pt x="5888012" y="1748896"/>
                  <a:pt x="5861473" y="1882422"/>
                  <a:pt x="5865274" y="2172692"/>
                </a:cubicBezTo>
                <a:cubicBezTo>
                  <a:pt x="5869075" y="2462962"/>
                  <a:pt x="5893202" y="2522481"/>
                  <a:pt x="5865274" y="2750741"/>
                </a:cubicBezTo>
                <a:cubicBezTo>
                  <a:pt x="5836928" y="2944389"/>
                  <a:pt x="5676330" y="3068288"/>
                  <a:pt x="5523071" y="3092944"/>
                </a:cubicBezTo>
                <a:cubicBezTo>
                  <a:pt x="5330279" y="3093944"/>
                  <a:pt x="5160282" y="3103145"/>
                  <a:pt x="4823654" y="3092944"/>
                </a:cubicBezTo>
                <a:cubicBezTo>
                  <a:pt x="4487026" y="3082743"/>
                  <a:pt x="4465753" y="3084246"/>
                  <a:pt x="4176045" y="3092944"/>
                </a:cubicBezTo>
                <a:cubicBezTo>
                  <a:pt x="3886337" y="3101642"/>
                  <a:pt x="3809642" y="3077703"/>
                  <a:pt x="3683863" y="3092944"/>
                </a:cubicBezTo>
                <a:cubicBezTo>
                  <a:pt x="3558084" y="3108185"/>
                  <a:pt x="3268296" y="3113782"/>
                  <a:pt x="3139872" y="3092944"/>
                </a:cubicBezTo>
                <a:cubicBezTo>
                  <a:pt x="3011448" y="3072106"/>
                  <a:pt x="2548460" y="3085013"/>
                  <a:pt x="2388646" y="3092944"/>
                </a:cubicBezTo>
                <a:cubicBezTo>
                  <a:pt x="2228832" y="3100875"/>
                  <a:pt x="1957814" y="3081578"/>
                  <a:pt x="1741037" y="3092944"/>
                </a:cubicBezTo>
                <a:cubicBezTo>
                  <a:pt x="1524260" y="3104310"/>
                  <a:pt x="1362223" y="3110243"/>
                  <a:pt x="1197046" y="3092944"/>
                </a:cubicBezTo>
                <a:cubicBezTo>
                  <a:pt x="1031869" y="3075645"/>
                  <a:pt x="659135" y="3050877"/>
                  <a:pt x="342203" y="3092944"/>
                </a:cubicBezTo>
                <a:cubicBezTo>
                  <a:pt x="118277" y="3090967"/>
                  <a:pt x="20176" y="2957104"/>
                  <a:pt x="0" y="2750741"/>
                </a:cubicBezTo>
                <a:cubicBezTo>
                  <a:pt x="-12232" y="2565254"/>
                  <a:pt x="29517" y="2407671"/>
                  <a:pt x="0" y="2148607"/>
                </a:cubicBezTo>
                <a:cubicBezTo>
                  <a:pt x="-29517" y="1889543"/>
                  <a:pt x="9128" y="1864397"/>
                  <a:pt x="0" y="1594643"/>
                </a:cubicBezTo>
                <a:cubicBezTo>
                  <a:pt x="-9128" y="1324889"/>
                  <a:pt x="17912" y="1243456"/>
                  <a:pt x="0" y="968423"/>
                </a:cubicBezTo>
                <a:cubicBezTo>
                  <a:pt x="-17912" y="693390"/>
                  <a:pt x="-25813" y="636162"/>
                  <a:pt x="0" y="342203"/>
                </a:cubicBezTo>
                <a:close/>
              </a:path>
            </a:pathLst>
          </a:custGeom>
          <a:solidFill>
            <a:schemeClr val="accent3"/>
          </a:solidFill>
          <a:ln>
            <a:solidFill>
              <a:schemeClr val="tx1"/>
            </a:solidFill>
            <a:extLst>
              <a:ext uri="{C807C97D-BFC1-408E-A445-0C87EB9F89A2}">
                <ask:lineSketchStyleProps xmlns:ask="http://schemas.microsoft.com/office/drawing/2018/sketchyshapes" sd="1219033472">
                  <a:prstGeom prst="roundRect">
                    <a:avLst>
                      <a:gd name="adj" fmla="val 11064"/>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C6E875A7-F7FC-FB78-239B-90AFC910F96C}"/>
              </a:ext>
            </a:extLst>
          </p:cNvPr>
          <p:cNvPicPr>
            <a:picLocks noChangeAspect="1"/>
          </p:cNvPicPr>
          <p:nvPr/>
        </p:nvPicPr>
        <p:blipFill>
          <a:blip r:embed="rId2"/>
          <a:stretch>
            <a:fillRect/>
          </a:stretch>
        </p:blipFill>
        <p:spPr>
          <a:xfrm>
            <a:off x="6475876" y="1076084"/>
            <a:ext cx="4103300" cy="4705831"/>
          </a:xfrm>
          <a:prstGeom prst="rect">
            <a:avLst/>
          </a:prstGeom>
          <a:blipFill dpi="0" rotWithShape="0">
            <a:blip r:embed="rId3"/>
            <a:srcRect/>
            <a:stretch>
              <a:fillRect l="-657" t="146" b="-146"/>
            </a:stretch>
          </a:blipFill>
          <a:ln>
            <a:noFill/>
          </a:ln>
          <a:effectLst>
            <a:outerShdw blurRad="254000" sx="105000" sy="105000" algn="ctr" rotWithShape="0">
              <a:prstClr val="black">
                <a:alpha val="5000"/>
              </a:prstClr>
            </a:outerShdw>
          </a:effectLst>
        </p:spPr>
      </p:pic>
    </p:spTree>
    <p:extLst>
      <p:ext uri="{BB962C8B-B14F-4D97-AF65-F5344CB8AC3E}">
        <p14:creationId xmlns:p14="http://schemas.microsoft.com/office/powerpoint/2010/main" val="3262288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7468C38-042D-4EEB-BD23-E9BCE4FA391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C8A6855-19FF-C5A9-E9DD-D99CC37C59EA}"/>
              </a:ext>
            </a:extLst>
          </p:cNvPr>
          <p:cNvGrpSpPr/>
          <p:nvPr/>
        </p:nvGrpSpPr>
        <p:grpSpPr>
          <a:xfrm>
            <a:off x="731838" y="1053344"/>
            <a:ext cx="4610630" cy="4751312"/>
            <a:chOff x="731838" y="1681384"/>
            <a:chExt cx="4610630" cy="4751312"/>
          </a:xfrm>
        </p:grpSpPr>
        <p:sp>
          <p:nvSpPr>
            <p:cNvPr id="6" name="TextBox 5">
              <a:extLst>
                <a:ext uri="{FF2B5EF4-FFF2-40B4-BE49-F238E27FC236}">
                  <a16:creationId xmlns:a16="http://schemas.microsoft.com/office/drawing/2014/main" id="{C3B62CF7-7596-EF58-29B5-E4E9745A4BE9}"/>
                </a:ext>
              </a:extLst>
            </p:cNvPr>
            <p:cNvSpPr txBox="1"/>
            <p:nvPr/>
          </p:nvSpPr>
          <p:spPr>
            <a:xfrm>
              <a:off x="731838" y="1681384"/>
              <a:ext cx="46106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Form W-8BEN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pre-employment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tax document</a:t>
              </a:r>
            </a:p>
          </p:txBody>
        </p:sp>
        <p:sp>
          <p:nvSpPr>
            <p:cNvPr id="8" name="TextBox 7">
              <a:extLst>
                <a:ext uri="{FF2B5EF4-FFF2-40B4-BE49-F238E27FC236}">
                  <a16:creationId xmlns:a16="http://schemas.microsoft.com/office/drawing/2014/main" id="{A6D5C36E-174D-6E2E-4BF3-5E787878E03B}"/>
                </a:ext>
              </a:extLst>
            </p:cNvPr>
            <p:cNvSpPr txBox="1"/>
            <p:nvPr/>
          </p:nvSpPr>
          <p:spPr>
            <a:xfrm>
              <a:off x="731838" y="3358778"/>
              <a:ext cx="4505180" cy="3073918"/>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
                  <a:srgbClr val="E66D61"/>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Used for claiming treaty benefits on scholarship income, royalties or other passive income</a:t>
              </a:r>
            </a:p>
            <a:p>
              <a:pPr marL="0" marR="0" lvl="0" indent="0" algn="l" defTabSz="914400" rtl="0" eaLnBrk="1" fontAlgn="auto" latinLnBrk="0" hangingPunct="1">
                <a:lnSpc>
                  <a:spcPct val="150000"/>
                </a:lnSpc>
                <a:spcBef>
                  <a:spcPts val="0"/>
                </a:spcBef>
                <a:spcAft>
                  <a:spcPts val="0"/>
                </a:spcAft>
                <a:buClr>
                  <a:srgbClr val="E66D61"/>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E66D61"/>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If you are receiving a separate non compensatory scholarship during your study and are eligible to claim a tax treaty benefit the W-8BEN can be used to claim</a:t>
              </a:r>
            </a:p>
            <a:p>
              <a:pPr marL="0" marR="0" lvl="0" indent="0" algn="l" defTabSz="914400" rtl="0" eaLnBrk="1" fontAlgn="auto" latinLnBrk="0" hangingPunct="1">
                <a:lnSpc>
                  <a:spcPct val="150000"/>
                </a:lnSpc>
                <a:spcBef>
                  <a:spcPts val="0"/>
                </a:spcBef>
                <a:spcAft>
                  <a:spcPts val="0"/>
                </a:spcAft>
                <a:buClr>
                  <a:srgbClr val="E66D61"/>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E66D61"/>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Examples of non compensatory: Tuition, Books, equipment related to course of study</a:t>
              </a:r>
            </a:p>
            <a:p>
              <a:pPr marL="0" marR="0" lvl="0" indent="0" algn="l" defTabSz="914400" rtl="0" eaLnBrk="1" fontAlgn="auto" latinLnBrk="0" hangingPunct="1">
                <a:lnSpc>
                  <a:spcPct val="150000"/>
                </a:lnSpc>
                <a:spcBef>
                  <a:spcPts val="0"/>
                </a:spcBef>
                <a:spcAft>
                  <a:spcPts val="0"/>
                </a:spcAft>
                <a:buClr>
                  <a:srgbClr val="E66D61"/>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E66D61"/>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Examples of compensatory: Grants provided in return for services performed e.g. Teaching assistant in order to receive housing allowance</a:t>
              </a:r>
            </a:p>
          </p:txBody>
        </p:sp>
      </p:grpSp>
      <p:sp>
        <p:nvSpPr>
          <p:cNvPr id="14" name="TextBox 13">
            <a:extLst>
              <a:ext uri="{FF2B5EF4-FFF2-40B4-BE49-F238E27FC236}">
                <a16:creationId xmlns:a16="http://schemas.microsoft.com/office/drawing/2014/main" id="{5ACE1F7B-1CDF-AC9C-F0DC-5320033689F8}"/>
              </a:ext>
            </a:extLst>
          </p:cNvPr>
          <p:cNvSpPr txBox="1"/>
          <p:nvPr/>
        </p:nvSpPr>
        <p:spPr>
          <a:xfrm>
            <a:off x="9006840" y="310506"/>
            <a:ext cx="291301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Sprintax Nonresident Tax Overview for OPT/CPT</a:t>
            </a:r>
          </a:p>
        </p:txBody>
      </p:sp>
      <p:sp>
        <p:nvSpPr>
          <p:cNvPr id="9" name="Rounded Rectangle 8">
            <a:extLst>
              <a:ext uri="{FF2B5EF4-FFF2-40B4-BE49-F238E27FC236}">
                <a16:creationId xmlns:a16="http://schemas.microsoft.com/office/drawing/2014/main" id="{8EF42F78-901D-39E9-F08A-E6C82985B2F8}"/>
              </a:ext>
            </a:extLst>
          </p:cNvPr>
          <p:cNvSpPr/>
          <p:nvPr/>
        </p:nvSpPr>
        <p:spPr>
          <a:xfrm>
            <a:off x="5594889" y="2471869"/>
            <a:ext cx="5865274" cy="3092944"/>
          </a:xfrm>
          <a:custGeom>
            <a:avLst/>
            <a:gdLst>
              <a:gd name="connsiteX0" fmla="*/ 0 w 5865274"/>
              <a:gd name="connsiteY0" fmla="*/ 342203 h 3092944"/>
              <a:gd name="connsiteX1" fmla="*/ 342203 w 5865274"/>
              <a:gd name="connsiteY1" fmla="*/ 0 h 3092944"/>
              <a:gd name="connsiteX2" fmla="*/ 989812 w 5865274"/>
              <a:gd name="connsiteY2" fmla="*/ 0 h 3092944"/>
              <a:gd name="connsiteX3" fmla="*/ 1533803 w 5865274"/>
              <a:gd name="connsiteY3" fmla="*/ 0 h 3092944"/>
              <a:gd name="connsiteX4" fmla="*/ 2025985 w 5865274"/>
              <a:gd name="connsiteY4" fmla="*/ 0 h 3092944"/>
              <a:gd name="connsiteX5" fmla="*/ 2569976 w 5865274"/>
              <a:gd name="connsiteY5" fmla="*/ 0 h 3092944"/>
              <a:gd name="connsiteX6" fmla="*/ 3269393 w 5865274"/>
              <a:gd name="connsiteY6" fmla="*/ 0 h 3092944"/>
              <a:gd name="connsiteX7" fmla="*/ 3813385 w 5865274"/>
              <a:gd name="connsiteY7" fmla="*/ 0 h 3092944"/>
              <a:gd name="connsiteX8" fmla="*/ 4305567 w 5865274"/>
              <a:gd name="connsiteY8" fmla="*/ 0 h 3092944"/>
              <a:gd name="connsiteX9" fmla="*/ 4849558 w 5865274"/>
              <a:gd name="connsiteY9" fmla="*/ 0 h 3092944"/>
              <a:gd name="connsiteX10" fmla="*/ 5523071 w 5865274"/>
              <a:gd name="connsiteY10" fmla="*/ 0 h 3092944"/>
              <a:gd name="connsiteX11" fmla="*/ 5865274 w 5865274"/>
              <a:gd name="connsiteY11" fmla="*/ 342203 h 3092944"/>
              <a:gd name="connsiteX12" fmla="*/ 5865274 w 5865274"/>
              <a:gd name="connsiteY12" fmla="*/ 872081 h 3092944"/>
              <a:gd name="connsiteX13" fmla="*/ 5865274 w 5865274"/>
              <a:gd name="connsiteY13" fmla="*/ 1474216 h 3092944"/>
              <a:gd name="connsiteX14" fmla="*/ 5865274 w 5865274"/>
              <a:gd name="connsiteY14" fmla="*/ 2124521 h 3092944"/>
              <a:gd name="connsiteX15" fmla="*/ 5865274 w 5865274"/>
              <a:gd name="connsiteY15" fmla="*/ 2750741 h 3092944"/>
              <a:gd name="connsiteX16" fmla="*/ 5523071 w 5865274"/>
              <a:gd name="connsiteY16" fmla="*/ 3092944 h 3092944"/>
              <a:gd name="connsiteX17" fmla="*/ 4927271 w 5865274"/>
              <a:gd name="connsiteY17" fmla="*/ 3092944 h 3092944"/>
              <a:gd name="connsiteX18" fmla="*/ 4279663 w 5865274"/>
              <a:gd name="connsiteY18" fmla="*/ 3092944 h 3092944"/>
              <a:gd name="connsiteX19" fmla="*/ 3787480 w 5865274"/>
              <a:gd name="connsiteY19" fmla="*/ 3092944 h 3092944"/>
              <a:gd name="connsiteX20" fmla="*/ 3036254 w 5865274"/>
              <a:gd name="connsiteY20" fmla="*/ 3092944 h 3092944"/>
              <a:gd name="connsiteX21" fmla="*/ 2388646 w 5865274"/>
              <a:gd name="connsiteY21" fmla="*/ 3092944 h 3092944"/>
              <a:gd name="connsiteX22" fmla="*/ 1637420 w 5865274"/>
              <a:gd name="connsiteY22" fmla="*/ 3092944 h 3092944"/>
              <a:gd name="connsiteX23" fmla="*/ 1041620 w 5865274"/>
              <a:gd name="connsiteY23" fmla="*/ 3092944 h 3092944"/>
              <a:gd name="connsiteX24" fmla="*/ 342203 w 5865274"/>
              <a:gd name="connsiteY24" fmla="*/ 3092944 h 3092944"/>
              <a:gd name="connsiteX25" fmla="*/ 0 w 5865274"/>
              <a:gd name="connsiteY25" fmla="*/ 2750741 h 3092944"/>
              <a:gd name="connsiteX26" fmla="*/ 0 w 5865274"/>
              <a:gd name="connsiteY26" fmla="*/ 2148607 h 3092944"/>
              <a:gd name="connsiteX27" fmla="*/ 0 w 5865274"/>
              <a:gd name="connsiteY27" fmla="*/ 1522387 h 3092944"/>
              <a:gd name="connsiteX28" fmla="*/ 0 w 5865274"/>
              <a:gd name="connsiteY28" fmla="*/ 872081 h 3092944"/>
              <a:gd name="connsiteX29" fmla="*/ 0 w 5865274"/>
              <a:gd name="connsiteY29" fmla="*/ 342203 h 30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5274" h="3092944" fill="none" extrusionOk="0">
                <a:moveTo>
                  <a:pt x="0" y="342203"/>
                </a:moveTo>
                <a:cubicBezTo>
                  <a:pt x="-5595" y="170653"/>
                  <a:pt x="139972" y="-41689"/>
                  <a:pt x="342203" y="0"/>
                </a:cubicBezTo>
                <a:cubicBezTo>
                  <a:pt x="654559" y="20287"/>
                  <a:pt x="834406" y="24836"/>
                  <a:pt x="989812" y="0"/>
                </a:cubicBezTo>
                <a:cubicBezTo>
                  <a:pt x="1145218" y="-24836"/>
                  <a:pt x="1406120" y="-6266"/>
                  <a:pt x="1533803" y="0"/>
                </a:cubicBezTo>
                <a:cubicBezTo>
                  <a:pt x="1661486" y="6266"/>
                  <a:pt x="1909727" y="7225"/>
                  <a:pt x="2025985" y="0"/>
                </a:cubicBezTo>
                <a:cubicBezTo>
                  <a:pt x="2142243" y="-7225"/>
                  <a:pt x="2327268" y="-17342"/>
                  <a:pt x="2569976" y="0"/>
                </a:cubicBezTo>
                <a:cubicBezTo>
                  <a:pt x="2812684" y="17342"/>
                  <a:pt x="2928872" y="30157"/>
                  <a:pt x="3269393" y="0"/>
                </a:cubicBezTo>
                <a:cubicBezTo>
                  <a:pt x="3609914" y="-30157"/>
                  <a:pt x="3616223" y="-2557"/>
                  <a:pt x="3813385" y="0"/>
                </a:cubicBezTo>
                <a:cubicBezTo>
                  <a:pt x="4010547" y="2557"/>
                  <a:pt x="4094986" y="5032"/>
                  <a:pt x="4305567" y="0"/>
                </a:cubicBezTo>
                <a:cubicBezTo>
                  <a:pt x="4516148" y="-5032"/>
                  <a:pt x="4590593" y="1702"/>
                  <a:pt x="4849558" y="0"/>
                </a:cubicBezTo>
                <a:cubicBezTo>
                  <a:pt x="5108523" y="-1702"/>
                  <a:pt x="5240094" y="-678"/>
                  <a:pt x="5523071" y="0"/>
                </a:cubicBezTo>
                <a:cubicBezTo>
                  <a:pt x="5694214" y="2140"/>
                  <a:pt x="5896399" y="185902"/>
                  <a:pt x="5865274" y="342203"/>
                </a:cubicBezTo>
                <a:cubicBezTo>
                  <a:pt x="5865914" y="575922"/>
                  <a:pt x="5842331" y="722710"/>
                  <a:pt x="5865274" y="872081"/>
                </a:cubicBezTo>
                <a:cubicBezTo>
                  <a:pt x="5888217" y="1021452"/>
                  <a:pt x="5851537" y="1199064"/>
                  <a:pt x="5865274" y="1474216"/>
                </a:cubicBezTo>
                <a:cubicBezTo>
                  <a:pt x="5879011" y="1749368"/>
                  <a:pt x="5881587" y="1827774"/>
                  <a:pt x="5865274" y="2124521"/>
                </a:cubicBezTo>
                <a:cubicBezTo>
                  <a:pt x="5848961" y="2421268"/>
                  <a:pt x="5834602" y="2522576"/>
                  <a:pt x="5865274" y="2750741"/>
                </a:cubicBezTo>
                <a:cubicBezTo>
                  <a:pt x="5859691" y="2960182"/>
                  <a:pt x="5722306" y="3075695"/>
                  <a:pt x="5523071" y="3092944"/>
                </a:cubicBezTo>
                <a:cubicBezTo>
                  <a:pt x="5290039" y="3122613"/>
                  <a:pt x="5069793" y="3079062"/>
                  <a:pt x="4927271" y="3092944"/>
                </a:cubicBezTo>
                <a:cubicBezTo>
                  <a:pt x="4784749" y="3106826"/>
                  <a:pt x="4578249" y="3082649"/>
                  <a:pt x="4279663" y="3092944"/>
                </a:cubicBezTo>
                <a:cubicBezTo>
                  <a:pt x="3981077" y="3103239"/>
                  <a:pt x="3958040" y="3107662"/>
                  <a:pt x="3787480" y="3092944"/>
                </a:cubicBezTo>
                <a:cubicBezTo>
                  <a:pt x="3616920" y="3078226"/>
                  <a:pt x="3360309" y="3101784"/>
                  <a:pt x="3036254" y="3092944"/>
                </a:cubicBezTo>
                <a:cubicBezTo>
                  <a:pt x="2712199" y="3084104"/>
                  <a:pt x="2658048" y="3112183"/>
                  <a:pt x="2388646" y="3092944"/>
                </a:cubicBezTo>
                <a:cubicBezTo>
                  <a:pt x="2119244" y="3073705"/>
                  <a:pt x="1891654" y="3112731"/>
                  <a:pt x="1637420" y="3092944"/>
                </a:cubicBezTo>
                <a:cubicBezTo>
                  <a:pt x="1383186" y="3073157"/>
                  <a:pt x="1248049" y="3095850"/>
                  <a:pt x="1041620" y="3092944"/>
                </a:cubicBezTo>
                <a:cubicBezTo>
                  <a:pt x="835191" y="3090038"/>
                  <a:pt x="593183" y="3110874"/>
                  <a:pt x="342203" y="3092944"/>
                </a:cubicBezTo>
                <a:cubicBezTo>
                  <a:pt x="140060" y="3132666"/>
                  <a:pt x="9605" y="2956656"/>
                  <a:pt x="0" y="2750741"/>
                </a:cubicBezTo>
                <a:cubicBezTo>
                  <a:pt x="-6630" y="2501449"/>
                  <a:pt x="-29929" y="2345807"/>
                  <a:pt x="0" y="2148607"/>
                </a:cubicBezTo>
                <a:cubicBezTo>
                  <a:pt x="29929" y="1951407"/>
                  <a:pt x="20784" y="1779547"/>
                  <a:pt x="0" y="1522387"/>
                </a:cubicBezTo>
                <a:cubicBezTo>
                  <a:pt x="-20784" y="1265227"/>
                  <a:pt x="12829" y="1034116"/>
                  <a:pt x="0" y="872081"/>
                </a:cubicBezTo>
                <a:cubicBezTo>
                  <a:pt x="-12829" y="710046"/>
                  <a:pt x="-15319" y="531420"/>
                  <a:pt x="0" y="342203"/>
                </a:cubicBezTo>
                <a:close/>
              </a:path>
              <a:path w="5865274" h="3092944" stroke="0" extrusionOk="0">
                <a:moveTo>
                  <a:pt x="0" y="342203"/>
                </a:moveTo>
                <a:cubicBezTo>
                  <a:pt x="-13473" y="144899"/>
                  <a:pt x="114920" y="14371"/>
                  <a:pt x="342203" y="0"/>
                </a:cubicBezTo>
                <a:cubicBezTo>
                  <a:pt x="704989" y="2241"/>
                  <a:pt x="877558" y="15933"/>
                  <a:pt x="1093429" y="0"/>
                </a:cubicBezTo>
                <a:cubicBezTo>
                  <a:pt x="1309300" y="-15933"/>
                  <a:pt x="1523937" y="3686"/>
                  <a:pt x="1689229" y="0"/>
                </a:cubicBezTo>
                <a:cubicBezTo>
                  <a:pt x="1854521" y="-3686"/>
                  <a:pt x="2043148" y="21183"/>
                  <a:pt x="2233220" y="0"/>
                </a:cubicBezTo>
                <a:cubicBezTo>
                  <a:pt x="2423292" y="-21183"/>
                  <a:pt x="2696278" y="-30418"/>
                  <a:pt x="2932637" y="0"/>
                </a:cubicBezTo>
                <a:cubicBezTo>
                  <a:pt x="3168996" y="30418"/>
                  <a:pt x="3365630" y="14713"/>
                  <a:pt x="3528437" y="0"/>
                </a:cubicBezTo>
                <a:cubicBezTo>
                  <a:pt x="3691244" y="-14713"/>
                  <a:pt x="3930351" y="-35514"/>
                  <a:pt x="4279663" y="0"/>
                </a:cubicBezTo>
                <a:cubicBezTo>
                  <a:pt x="4628975" y="35514"/>
                  <a:pt x="4620677" y="16228"/>
                  <a:pt x="4823654" y="0"/>
                </a:cubicBezTo>
                <a:cubicBezTo>
                  <a:pt x="5026631" y="-16228"/>
                  <a:pt x="5343785" y="14231"/>
                  <a:pt x="5523071" y="0"/>
                </a:cubicBezTo>
                <a:cubicBezTo>
                  <a:pt x="5754928" y="10306"/>
                  <a:pt x="5841952" y="149438"/>
                  <a:pt x="5865274" y="342203"/>
                </a:cubicBezTo>
                <a:cubicBezTo>
                  <a:pt x="5886866" y="492057"/>
                  <a:pt x="5850784" y="722745"/>
                  <a:pt x="5865274" y="944338"/>
                </a:cubicBezTo>
                <a:cubicBezTo>
                  <a:pt x="5879764" y="1165932"/>
                  <a:pt x="5842536" y="1295878"/>
                  <a:pt x="5865274" y="1522387"/>
                </a:cubicBezTo>
                <a:cubicBezTo>
                  <a:pt x="5888012" y="1748896"/>
                  <a:pt x="5861473" y="1882422"/>
                  <a:pt x="5865274" y="2172692"/>
                </a:cubicBezTo>
                <a:cubicBezTo>
                  <a:pt x="5869075" y="2462962"/>
                  <a:pt x="5893202" y="2522481"/>
                  <a:pt x="5865274" y="2750741"/>
                </a:cubicBezTo>
                <a:cubicBezTo>
                  <a:pt x="5836928" y="2944389"/>
                  <a:pt x="5676330" y="3068288"/>
                  <a:pt x="5523071" y="3092944"/>
                </a:cubicBezTo>
                <a:cubicBezTo>
                  <a:pt x="5330279" y="3093944"/>
                  <a:pt x="5160282" y="3103145"/>
                  <a:pt x="4823654" y="3092944"/>
                </a:cubicBezTo>
                <a:cubicBezTo>
                  <a:pt x="4487026" y="3082743"/>
                  <a:pt x="4465753" y="3084246"/>
                  <a:pt x="4176045" y="3092944"/>
                </a:cubicBezTo>
                <a:cubicBezTo>
                  <a:pt x="3886337" y="3101642"/>
                  <a:pt x="3809642" y="3077703"/>
                  <a:pt x="3683863" y="3092944"/>
                </a:cubicBezTo>
                <a:cubicBezTo>
                  <a:pt x="3558084" y="3108185"/>
                  <a:pt x="3268296" y="3113782"/>
                  <a:pt x="3139872" y="3092944"/>
                </a:cubicBezTo>
                <a:cubicBezTo>
                  <a:pt x="3011448" y="3072106"/>
                  <a:pt x="2548460" y="3085013"/>
                  <a:pt x="2388646" y="3092944"/>
                </a:cubicBezTo>
                <a:cubicBezTo>
                  <a:pt x="2228832" y="3100875"/>
                  <a:pt x="1957814" y="3081578"/>
                  <a:pt x="1741037" y="3092944"/>
                </a:cubicBezTo>
                <a:cubicBezTo>
                  <a:pt x="1524260" y="3104310"/>
                  <a:pt x="1362223" y="3110243"/>
                  <a:pt x="1197046" y="3092944"/>
                </a:cubicBezTo>
                <a:cubicBezTo>
                  <a:pt x="1031869" y="3075645"/>
                  <a:pt x="659135" y="3050877"/>
                  <a:pt x="342203" y="3092944"/>
                </a:cubicBezTo>
                <a:cubicBezTo>
                  <a:pt x="118277" y="3090967"/>
                  <a:pt x="20176" y="2957104"/>
                  <a:pt x="0" y="2750741"/>
                </a:cubicBezTo>
                <a:cubicBezTo>
                  <a:pt x="-12232" y="2565254"/>
                  <a:pt x="29517" y="2407671"/>
                  <a:pt x="0" y="2148607"/>
                </a:cubicBezTo>
                <a:cubicBezTo>
                  <a:pt x="-29517" y="1889543"/>
                  <a:pt x="9128" y="1864397"/>
                  <a:pt x="0" y="1594643"/>
                </a:cubicBezTo>
                <a:cubicBezTo>
                  <a:pt x="-9128" y="1324889"/>
                  <a:pt x="17912" y="1243456"/>
                  <a:pt x="0" y="968423"/>
                </a:cubicBezTo>
                <a:cubicBezTo>
                  <a:pt x="-17912" y="693390"/>
                  <a:pt x="-25813" y="636162"/>
                  <a:pt x="0" y="342203"/>
                </a:cubicBezTo>
                <a:close/>
              </a:path>
            </a:pathLst>
          </a:custGeom>
          <a:solidFill>
            <a:schemeClr val="accent4"/>
          </a:solidFill>
          <a:ln>
            <a:solidFill>
              <a:schemeClr val="tx1"/>
            </a:solidFill>
            <a:extLst>
              <a:ext uri="{C807C97D-BFC1-408E-A445-0C87EB9F89A2}">
                <ask:lineSketchStyleProps xmlns:ask="http://schemas.microsoft.com/office/drawing/2018/sketchyshapes" sd="1219033472">
                  <a:prstGeom prst="roundRect">
                    <a:avLst>
                      <a:gd name="adj" fmla="val 11064"/>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587A9AA-FC24-6173-2C48-2E2BDC5FF7C7}"/>
              </a:ext>
            </a:extLst>
          </p:cNvPr>
          <p:cNvPicPr>
            <a:picLocks noChangeAspect="1"/>
          </p:cNvPicPr>
          <p:nvPr/>
        </p:nvPicPr>
        <p:blipFill>
          <a:blip r:embed="rId2"/>
          <a:stretch>
            <a:fillRect/>
          </a:stretch>
        </p:blipFill>
        <p:spPr>
          <a:xfrm>
            <a:off x="6475876" y="1089047"/>
            <a:ext cx="4103300" cy="4692867"/>
          </a:xfrm>
          <a:prstGeom prst="rect">
            <a:avLst/>
          </a:prstGeom>
          <a:blipFill dpi="0" rotWithShape="0">
            <a:blip r:embed="rId3"/>
            <a:srcRect/>
            <a:stretch>
              <a:fillRect l="-657" t="146" b="-146"/>
            </a:stretch>
          </a:blipFill>
          <a:ln>
            <a:noFill/>
          </a:ln>
          <a:effectLst>
            <a:outerShdw blurRad="254000" sx="105000" sy="105000" algn="ctr" rotWithShape="0">
              <a:prstClr val="black">
                <a:alpha val="5000"/>
              </a:prstClr>
            </a:outerShdw>
          </a:effectLst>
        </p:spPr>
      </p:pic>
    </p:spTree>
    <p:extLst>
      <p:ext uri="{BB962C8B-B14F-4D97-AF65-F5344CB8AC3E}">
        <p14:creationId xmlns:p14="http://schemas.microsoft.com/office/powerpoint/2010/main" val="3215159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6D6E070-AD5A-08BD-07E4-99BDC57E1E7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187CB25-18A3-7A44-2665-7936906BC98B}"/>
              </a:ext>
            </a:extLst>
          </p:cNvPr>
          <p:cNvGrpSpPr/>
          <p:nvPr/>
        </p:nvGrpSpPr>
        <p:grpSpPr>
          <a:xfrm>
            <a:off x="731838" y="1053344"/>
            <a:ext cx="4610630" cy="4751312"/>
            <a:chOff x="731838" y="1681384"/>
            <a:chExt cx="4610630" cy="4751312"/>
          </a:xfrm>
        </p:grpSpPr>
        <p:sp>
          <p:nvSpPr>
            <p:cNvPr id="6" name="TextBox 5">
              <a:extLst>
                <a:ext uri="{FF2B5EF4-FFF2-40B4-BE49-F238E27FC236}">
                  <a16:creationId xmlns:a16="http://schemas.microsoft.com/office/drawing/2014/main" id="{A1750D4A-95AE-8204-AE97-E359347A25F4}"/>
                </a:ext>
              </a:extLst>
            </p:cNvPr>
            <p:cNvSpPr txBox="1"/>
            <p:nvPr/>
          </p:nvSpPr>
          <p:spPr>
            <a:xfrm>
              <a:off x="731838" y="1681384"/>
              <a:ext cx="461063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rPr>
                <a:t>Form I-9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a:ln>
                    <a:noFill/>
                  </a:ln>
                  <a:solidFill>
                    <a:srgbClr val="031C2B"/>
                  </a:solidFill>
                  <a:effectLst/>
                  <a:uLnTx/>
                  <a:uFillTx/>
                  <a:latin typeface="Source Serif Pro" panose="02040603050405020204" pitchFamily="18" charset="0"/>
                  <a:ea typeface="Source Serif Pro" panose="02040603050405020204" pitchFamily="18" charset="0"/>
                  <a:cs typeface="+mn-cs"/>
                </a:rPr>
                <a:t>pre-employment document</a:t>
              </a:r>
              <a:endPar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mn-cs"/>
              </a:endParaRPr>
            </a:p>
          </p:txBody>
        </p:sp>
        <p:sp>
          <p:nvSpPr>
            <p:cNvPr id="8" name="TextBox 7">
              <a:extLst>
                <a:ext uri="{FF2B5EF4-FFF2-40B4-BE49-F238E27FC236}">
                  <a16:creationId xmlns:a16="http://schemas.microsoft.com/office/drawing/2014/main" id="{3F252264-EC0B-F2B5-3432-E10AE7CAA52D}"/>
                </a:ext>
              </a:extLst>
            </p:cNvPr>
            <p:cNvSpPr txBox="1"/>
            <p:nvPr/>
          </p:nvSpPr>
          <p:spPr>
            <a:xfrm>
              <a:off x="731838" y="3358778"/>
              <a:ext cx="4505180" cy="3073918"/>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
                  <a:srgbClr val="1360A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Used for employment eligibility</a:t>
              </a:r>
            </a:p>
            <a:p>
              <a:pPr marL="0" marR="0" lvl="0" indent="0" algn="l" defTabSz="914400" rtl="0" eaLnBrk="1" fontAlgn="auto" latinLnBrk="0" hangingPunct="1">
                <a:lnSpc>
                  <a:spcPct val="150000"/>
                </a:lnSpc>
                <a:spcBef>
                  <a:spcPts val="0"/>
                </a:spcBef>
                <a:spcAft>
                  <a:spcPts val="0"/>
                </a:spcAft>
                <a:buClr>
                  <a:srgbClr val="1360A0"/>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1360A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Section 1 is for the employee to fill out whilst section 2 is for the employer</a:t>
              </a:r>
            </a:p>
            <a:p>
              <a:pPr marL="0" marR="0" lvl="0" indent="0" algn="l" defTabSz="914400" rtl="0" eaLnBrk="1" fontAlgn="auto" latinLnBrk="0" hangingPunct="1">
                <a:lnSpc>
                  <a:spcPct val="150000"/>
                </a:lnSpc>
                <a:spcBef>
                  <a:spcPts val="0"/>
                </a:spcBef>
                <a:spcAft>
                  <a:spcPts val="0"/>
                </a:spcAft>
                <a:buClr>
                  <a:srgbClr val="1360A0"/>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1360A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If nonresident for tax purposes you will check box number 4 outlining the expiration date for your employment eligibility</a:t>
              </a:r>
            </a:p>
            <a:p>
              <a:pPr marL="0" marR="0" lvl="0" indent="0" algn="l" defTabSz="914400" rtl="0" eaLnBrk="1" fontAlgn="auto" latinLnBrk="0" hangingPunct="1">
                <a:lnSpc>
                  <a:spcPct val="150000"/>
                </a:lnSpc>
                <a:spcBef>
                  <a:spcPts val="0"/>
                </a:spcBef>
                <a:spcAft>
                  <a:spcPts val="0"/>
                </a:spcAft>
                <a:buClr>
                  <a:srgbClr val="1360A0"/>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1360A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You will need to outline your USCIS number, Form I-94 admission number or the number from your passport</a:t>
              </a:r>
            </a:p>
            <a:p>
              <a:pPr marL="0" marR="0" lvl="0" indent="0" algn="l" defTabSz="914400" rtl="0" eaLnBrk="1" fontAlgn="auto" latinLnBrk="0" hangingPunct="1">
                <a:lnSpc>
                  <a:spcPct val="150000"/>
                </a:lnSpc>
                <a:spcBef>
                  <a:spcPts val="0"/>
                </a:spcBef>
                <a:spcAft>
                  <a:spcPts val="0"/>
                </a:spcAft>
                <a:buClr>
                  <a:srgbClr val="1360A0"/>
                </a:buClr>
                <a:buSzTx/>
                <a:buFontTx/>
                <a:buNone/>
                <a:tabLst/>
                <a:defRPr/>
              </a:pPr>
              <a:endPar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a:p>
              <a:pPr marL="171450" marR="0" lvl="0" indent="-171450" algn="l" defTabSz="914400" rtl="0" eaLnBrk="1" fontAlgn="auto" latinLnBrk="0" hangingPunct="1">
                <a:lnSpc>
                  <a:spcPct val="150000"/>
                </a:lnSpc>
                <a:spcBef>
                  <a:spcPts val="0"/>
                </a:spcBef>
                <a:spcAft>
                  <a:spcPts val="0"/>
                </a:spcAft>
                <a:buClr>
                  <a:srgbClr val="1360A0"/>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This needs to then be signed by the employee and provided to your employer</a:t>
              </a:r>
            </a:p>
          </p:txBody>
        </p:sp>
      </p:grpSp>
      <p:sp>
        <p:nvSpPr>
          <p:cNvPr id="14" name="TextBox 13">
            <a:extLst>
              <a:ext uri="{FF2B5EF4-FFF2-40B4-BE49-F238E27FC236}">
                <a16:creationId xmlns:a16="http://schemas.microsoft.com/office/drawing/2014/main" id="{04F2DAED-F7F4-F317-EB03-B91AE0857600}"/>
              </a:ext>
            </a:extLst>
          </p:cNvPr>
          <p:cNvSpPr txBox="1"/>
          <p:nvPr/>
        </p:nvSpPr>
        <p:spPr>
          <a:xfrm>
            <a:off x="9006840" y="310506"/>
            <a:ext cx="291301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Sprintax Nonresident Tax Overview for OPT/CPT</a:t>
            </a:r>
          </a:p>
        </p:txBody>
      </p:sp>
      <p:sp>
        <p:nvSpPr>
          <p:cNvPr id="9" name="Rounded Rectangle 8">
            <a:extLst>
              <a:ext uri="{FF2B5EF4-FFF2-40B4-BE49-F238E27FC236}">
                <a16:creationId xmlns:a16="http://schemas.microsoft.com/office/drawing/2014/main" id="{1C49EB99-6F30-2399-98C1-F7B2DF3E0ABB}"/>
              </a:ext>
            </a:extLst>
          </p:cNvPr>
          <p:cNvSpPr/>
          <p:nvPr/>
        </p:nvSpPr>
        <p:spPr>
          <a:xfrm>
            <a:off x="5594889" y="2471869"/>
            <a:ext cx="5865274" cy="3092944"/>
          </a:xfrm>
          <a:custGeom>
            <a:avLst/>
            <a:gdLst>
              <a:gd name="connsiteX0" fmla="*/ 0 w 5865274"/>
              <a:gd name="connsiteY0" fmla="*/ 342203 h 3092944"/>
              <a:gd name="connsiteX1" fmla="*/ 342203 w 5865274"/>
              <a:gd name="connsiteY1" fmla="*/ 0 h 3092944"/>
              <a:gd name="connsiteX2" fmla="*/ 989812 w 5865274"/>
              <a:gd name="connsiteY2" fmla="*/ 0 h 3092944"/>
              <a:gd name="connsiteX3" fmla="*/ 1533803 w 5865274"/>
              <a:gd name="connsiteY3" fmla="*/ 0 h 3092944"/>
              <a:gd name="connsiteX4" fmla="*/ 2025985 w 5865274"/>
              <a:gd name="connsiteY4" fmla="*/ 0 h 3092944"/>
              <a:gd name="connsiteX5" fmla="*/ 2569976 w 5865274"/>
              <a:gd name="connsiteY5" fmla="*/ 0 h 3092944"/>
              <a:gd name="connsiteX6" fmla="*/ 3269393 w 5865274"/>
              <a:gd name="connsiteY6" fmla="*/ 0 h 3092944"/>
              <a:gd name="connsiteX7" fmla="*/ 3813385 w 5865274"/>
              <a:gd name="connsiteY7" fmla="*/ 0 h 3092944"/>
              <a:gd name="connsiteX8" fmla="*/ 4305567 w 5865274"/>
              <a:gd name="connsiteY8" fmla="*/ 0 h 3092944"/>
              <a:gd name="connsiteX9" fmla="*/ 4849558 w 5865274"/>
              <a:gd name="connsiteY9" fmla="*/ 0 h 3092944"/>
              <a:gd name="connsiteX10" fmla="*/ 5523071 w 5865274"/>
              <a:gd name="connsiteY10" fmla="*/ 0 h 3092944"/>
              <a:gd name="connsiteX11" fmla="*/ 5865274 w 5865274"/>
              <a:gd name="connsiteY11" fmla="*/ 342203 h 3092944"/>
              <a:gd name="connsiteX12" fmla="*/ 5865274 w 5865274"/>
              <a:gd name="connsiteY12" fmla="*/ 872081 h 3092944"/>
              <a:gd name="connsiteX13" fmla="*/ 5865274 w 5865274"/>
              <a:gd name="connsiteY13" fmla="*/ 1474216 h 3092944"/>
              <a:gd name="connsiteX14" fmla="*/ 5865274 w 5865274"/>
              <a:gd name="connsiteY14" fmla="*/ 2124521 h 3092944"/>
              <a:gd name="connsiteX15" fmla="*/ 5865274 w 5865274"/>
              <a:gd name="connsiteY15" fmla="*/ 2750741 h 3092944"/>
              <a:gd name="connsiteX16" fmla="*/ 5523071 w 5865274"/>
              <a:gd name="connsiteY16" fmla="*/ 3092944 h 3092944"/>
              <a:gd name="connsiteX17" fmla="*/ 4927271 w 5865274"/>
              <a:gd name="connsiteY17" fmla="*/ 3092944 h 3092944"/>
              <a:gd name="connsiteX18" fmla="*/ 4279663 w 5865274"/>
              <a:gd name="connsiteY18" fmla="*/ 3092944 h 3092944"/>
              <a:gd name="connsiteX19" fmla="*/ 3787480 w 5865274"/>
              <a:gd name="connsiteY19" fmla="*/ 3092944 h 3092944"/>
              <a:gd name="connsiteX20" fmla="*/ 3036254 w 5865274"/>
              <a:gd name="connsiteY20" fmla="*/ 3092944 h 3092944"/>
              <a:gd name="connsiteX21" fmla="*/ 2388646 w 5865274"/>
              <a:gd name="connsiteY21" fmla="*/ 3092944 h 3092944"/>
              <a:gd name="connsiteX22" fmla="*/ 1637420 w 5865274"/>
              <a:gd name="connsiteY22" fmla="*/ 3092944 h 3092944"/>
              <a:gd name="connsiteX23" fmla="*/ 1041620 w 5865274"/>
              <a:gd name="connsiteY23" fmla="*/ 3092944 h 3092944"/>
              <a:gd name="connsiteX24" fmla="*/ 342203 w 5865274"/>
              <a:gd name="connsiteY24" fmla="*/ 3092944 h 3092944"/>
              <a:gd name="connsiteX25" fmla="*/ 0 w 5865274"/>
              <a:gd name="connsiteY25" fmla="*/ 2750741 h 3092944"/>
              <a:gd name="connsiteX26" fmla="*/ 0 w 5865274"/>
              <a:gd name="connsiteY26" fmla="*/ 2148607 h 3092944"/>
              <a:gd name="connsiteX27" fmla="*/ 0 w 5865274"/>
              <a:gd name="connsiteY27" fmla="*/ 1522387 h 3092944"/>
              <a:gd name="connsiteX28" fmla="*/ 0 w 5865274"/>
              <a:gd name="connsiteY28" fmla="*/ 872081 h 3092944"/>
              <a:gd name="connsiteX29" fmla="*/ 0 w 5865274"/>
              <a:gd name="connsiteY29" fmla="*/ 342203 h 30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5274" h="3092944" fill="none" extrusionOk="0">
                <a:moveTo>
                  <a:pt x="0" y="342203"/>
                </a:moveTo>
                <a:cubicBezTo>
                  <a:pt x="-5595" y="170653"/>
                  <a:pt x="139972" y="-41689"/>
                  <a:pt x="342203" y="0"/>
                </a:cubicBezTo>
                <a:cubicBezTo>
                  <a:pt x="654559" y="20287"/>
                  <a:pt x="834406" y="24836"/>
                  <a:pt x="989812" y="0"/>
                </a:cubicBezTo>
                <a:cubicBezTo>
                  <a:pt x="1145218" y="-24836"/>
                  <a:pt x="1406120" y="-6266"/>
                  <a:pt x="1533803" y="0"/>
                </a:cubicBezTo>
                <a:cubicBezTo>
                  <a:pt x="1661486" y="6266"/>
                  <a:pt x="1909727" y="7225"/>
                  <a:pt x="2025985" y="0"/>
                </a:cubicBezTo>
                <a:cubicBezTo>
                  <a:pt x="2142243" y="-7225"/>
                  <a:pt x="2327268" y="-17342"/>
                  <a:pt x="2569976" y="0"/>
                </a:cubicBezTo>
                <a:cubicBezTo>
                  <a:pt x="2812684" y="17342"/>
                  <a:pt x="2928872" y="30157"/>
                  <a:pt x="3269393" y="0"/>
                </a:cubicBezTo>
                <a:cubicBezTo>
                  <a:pt x="3609914" y="-30157"/>
                  <a:pt x="3616223" y="-2557"/>
                  <a:pt x="3813385" y="0"/>
                </a:cubicBezTo>
                <a:cubicBezTo>
                  <a:pt x="4010547" y="2557"/>
                  <a:pt x="4094986" y="5032"/>
                  <a:pt x="4305567" y="0"/>
                </a:cubicBezTo>
                <a:cubicBezTo>
                  <a:pt x="4516148" y="-5032"/>
                  <a:pt x="4590593" y="1702"/>
                  <a:pt x="4849558" y="0"/>
                </a:cubicBezTo>
                <a:cubicBezTo>
                  <a:pt x="5108523" y="-1702"/>
                  <a:pt x="5240094" y="-678"/>
                  <a:pt x="5523071" y="0"/>
                </a:cubicBezTo>
                <a:cubicBezTo>
                  <a:pt x="5694214" y="2140"/>
                  <a:pt x="5896399" y="185902"/>
                  <a:pt x="5865274" y="342203"/>
                </a:cubicBezTo>
                <a:cubicBezTo>
                  <a:pt x="5865914" y="575922"/>
                  <a:pt x="5842331" y="722710"/>
                  <a:pt x="5865274" y="872081"/>
                </a:cubicBezTo>
                <a:cubicBezTo>
                  <a:pt x="5888217" y="1021452"/>
                  <a:pt x="5851537" y="1199064"/>
                  <a:pt x="5865274" y="1474216"/>
                </a:cubicBezTo>
                <a:cubicBezTo>
                  <a:pt x="5879011" y="1749368"/>
                  <a:pt x="5881587" y="1827774"/>
                  <a:pt x="5865274" y="2124521"/>
                </a:cubicBezTo>
                <a:cubicBezTo>
                  <a:pt x="5848961" y="2421268"/>
                  <a:pt x="5834602" y="2522576"/>
                  <a:pt x="5865274" y="2750741"/>
                </a:cubicBezTo>
                <a:cubicBezTo>
                  <a:pt x="5859691" y="2960182"/>
                  <a:pt x="5722306" y="3075695"/>
                  <a:pt x="5523071" y="3092944"/>
                </a:cubicBezTo>
                <a:cubicBezTo>
                  <a:pt x="5290039" y="3122613"/>
                  <a:pt x="5069793" y="3079062"/>
                  <a:pt x="4927271" y="3092944"/>
                </a:cubicBezTo>
                <a:cubicBezTo>
                  <a:pt x="4784749" y="3106826"/>
                  <a:pt x="4578249" y="3082649"/>
                  <a:pt x="4279663" y="3092944"/>
                </a:cubicBezTo>
                <a:cubicBezTo>
                  <a:pt x="3981077" y="3103239"/>
                  <a:pt x="3958040" y="3107662"/>
                  <a:pt x="3787480" y="3092944"/>
                </a:cubicBezTo>
                <a:cubicBezTo>
                  <a:pt x="3616920" y="3078226"/>
                  <a:pt x="3360309" y="3101784"/>
                  <a:pt x="3036254" y="3092944"/>
                </a:cubicBezTo>
                <a:cubicBezTo>
                  <a:pt x="2712199" y="3084104"/>
                  <a:pt x="2658048" y="3112183"/>
                  <a:pt x="2388646" y="3092944"/>
                </a:cubicBezTo>
                <a:cubicBezTo>
                  <a:pt x="2119244" y="3073705"/>
                  <a:pt x="1891654" y="3112731"/>
                  <a:pt x="1637420" y="3092944"/>
                </a:cubicBezTo>
                <a:cubicBezTo>
                  <a:pt x="1383186" y="3073157"/>
                  <a:pt x="1248049" y="3095850"/>
                  <a:pt x="1041620" y="3092944"/>
                </a:cubicBezTo>
                <a:cubicBezTo>
                  <a:pt x="835191" y="3090038"/>
                  <a:pt x="593183" y="3110874"/>
                  <a:pt x="342203" y="3092944"/>
                </a:cubicBezTo>
                <a:cubicBezTo>
                  <a:pt x="140060" y="3132666"/>
                  <a:pt x="9605" y="2956656"/>
                  <a:pt x="0" y="2750741"/>
                </a:cubicBezTo>
                <a:cubicBezTo>
                  <a:pt x="-6630" y="2501449"/>
                  <a:pt x="-29929" y="2345807"/>
                  <a:pt x="0" y="2148607"/>
                </a:cubicBezTo>
                <a:cubicBezTo>
                  <a:pt x="29929" y="1951407"/>
                  <a:pt x="20784" y="1779547"/>
                  <a:pt x="0" y="1522387"/>
                </a:cubicBezTo>
                <a:cubicBezTo>
                  <a:pt x="-20784" y="1265227"/>
                  <a:pt x="12829" y="1034116"/>
                  <a:pt x="0" y="872081"/>
                </a:cubicBezTo>
                <a:cubicBezTo>
                  <a:pt x="-12829" y="710046"/>
                  <a:pt x="-15319" y="531420"/>
                  <a:pt x="0" y="342203"/>
                </a:cubicBezTo>
                <a:close/>
              </a:path>
              <a:path w="5865274" h="3092944" stroke="0" extrusionOk="0">
                <a:moveTo>
                  <a:pt x="0" y="342203"/>
                </a:moveTo>
                <a:cubicBezTo>
                  <a:pt x="-13473" y="144899"/>
                  <a:pt x="114920" y="14371"/>
                  <a:pt x="342203" y="0"/>
                </a:cubicBezTo>
                <a:cubicBezTo>
                  <a:pt x="704989" y="2241"/>
                  <a:pt x="877558" y="15933"/>
                  <a:pt x="1093429" y="0"/>
                </a:cubicBezTo>
                <a:cubicBezTo>
                  <a:pt x="1309300" y="-15933"/>
                  <a:pt x="1523937" y="3686"/>
                  <a:pt x="1689229" y="0"/>
                </a:cubicBezTo>
                <a:cubicBezTo>
                  <a:pt x="1854521" y="-3686"/>
                  <a:pt x="2043148" y="21183"/>
                  <a:pt x="2233220" y="0"/>
                </a:cubicBezTo>
                <a:cubicBezTo>
                  <a:pt x="2423292" y="-21183"/>
                  <a:pt x="2696278" y="-30418"/>
                  <a:pt x="2932637" y="0"/>
                </a:cubicBezTo>
                <a:cubicBezTo>
                  <a:pt x="3168996" y="30418"/>
                  <a:pt x="3365630" y="14713"/>
                  <a:pt x="3528437" y="0"/>
                </a:cubicBezTo>
                <a:cubicBezTo>
                  <a:pt x="3691244" y="-14713"/>
                  <a:pt x="3930351" y="-35514"/>
                  <a:pt x="4279663" y="0"/>
                </a:cubicBezTo>
                <a:cubicBezTo>
                  <a:pt x="4628975" y="35514"/>
                  <a:pt x="4620677" y="16228"/>
                  <a:pt x="4823654" y="0"/>
                </a:cubicBezTo>
                <a:cubicBezTo>
                  <a:pt x="5026631" y="-16228"/>
                  <a:pt x="5343785" y="14231"/>
                  <a:pt x="5523071" y="0"/>
                </a:cubicBezTo>
                <a:cubicBezTo>
                  <a:pt x="5754928" y="10306"/>
                  <a:pt x="5841952" y="149438"/>
                  <a:pt x="5865274" y="342203"/>
                </a:cubicBezTo>
                <a:cubicBezTo>
                  <a:pt x="5886866" y="492057"/>
                  <a:pt x="5850784" y="722745"/>
                  <a:pt x="5865274" y="944338"/>
                </a:cubicBezTo>
                <a:cubicBezTo>
                  <a:pt x="5879764" y="1165932"/>
                  <a:pt x="5842536" y="1295878"/>
                  <a:pt x="5865274" y="1522387"/>
                </a:cubicBezTo>
                <a:cubicBezTo>
                  <a:pt x="5888012" y="1748896"/>
                  <a:pt x="5861473" y="1882422"/>
                  <a:pt x="5865274" y="2172692"/>
                </a:cubicBezTo>
                <a:cubicBezTo>
                  <a:pt x="5869075" y="2462962"/>
                  <a:pt x="5893202" y="2522481"/>
                  <a:pt x="5865274" y="2750741"/>
                </a:cubicBezTo>
                <a:cubicBezTo>
                  <a:pt x="5836928" y="2944389"/>
                  <a:pt x="5676330" y="3068288"/>
                  <a:pt x="5523071" y="3092944"/>
                </a:cubicBezTo>
                <a:cubicBezTo>
                  <a:pt x="5330279" y="3093944"/>
                  <a:pt x="5160282" y="3103145"/>
                  <a:pt x="4823654" y="3092944"/>
                </a:cubicBezTo>
                <a:cubicBezTo>
                  <a:pt x="4487026" y="3082743"/>
                  <a:pt x="4465753" y="3084246"/>
                  <a:pt x="4176045" y="3092944"/>
                </a:cubicBezTo>
                <a:cubicBezTo>
                  <a:pt x="3886337" y="3101642"/>
                  <a:pt x="3809642" y="3077703"/>
                  <a:pt x="3683863" y="3092944"/>
                </a:cubicBezTo>
                <a:cubicBezTo>
                  <a:pt x="3558084" y="3108185"/>
                  <a:pt x="3268296" y="3113782"/>
                  <a:pt x="3139872" y="3092944"/>
                </a:cubicBezTo>
                <a:cubicBezTo>
                  <a:pt x="3011448" y="3072106"/>
                  <a:pt x="2548460" y="3085013"/>
                  <a:pt x="2388646" y="3092944"/>
                </a:cubicBezTo>
                <a:cubicBezTo>
                  <a:pt x="2228832" y="3100875"/>
                  <a:pt x="1957814" y="3081578"/>
                  <a:pt x="1741037" y="3092944"/>
                </a:cubicBezTo>
                <a:cubicBezTo>
                  <a:pt x="1524260" y="3104310"/>
                  <a:pt x="1362223" y="3110243"/>
                  <a:pt x="1197046" y="3092944"/>
                </a:cubicBezTo>
                <a:cubicBezTo>
                  <a:pt x="1031869" y="3075645"/>
                  <a:pt x="659135" y="3050877"/>
                  <a:pt x="342203" y="3092944"/>
                </a:cubicBezTo>
                <a:cubicBezTo>
                  <a:pt x="118277" y="3090967"/>
                  <a:pt x="20176" y="2957104"/>
                  <a:pt x="0" y="2750741"/>
                </a:cubicBezTo>
                <a:cubicBezTo>
                  <a:pt x="-12232" y="2565254"/>
                  <a:pt x="29517" y="2407671"/>
                  <a:pt x="0" y="2148607"/>
                </a:cubicBezTo>
                <a:cubicBezTo>
                  <a:pt x="-29517" y="1889543"/>
                  <a:pt x="9128" y="1864397"/>
                  <a:pt x="0" y="1594643"/>
                </a:cubicBezTo>
                <a:cubicBezTo>
                  <a:pt x="-9128" y="1324889"/>
                  <a:pt x="17912" y="1243456"/>
                  <a:pt x="0" y="968423"/>
                </a:cubicBezTo>
                <a:cubicBezTo>
                  <a:pt x="-17912" y="693390"/>
                  <a:pt x="-25813" y="636162"/>
                  <a:pt x="0" y="342203"/>
                </a:cubicBezTo>
                <a:close/>
              </a:path>
            </a:pathLst>
          </a:custGeom>
          <a:solidFill>
            <a:schemeClr val="accent5"/>
          </a:solidFill>
          <a:ln>
            <a:solidFill>
              <a:schemeClr val="tx1"/>
            </a:solidFill>
            <a:extLst>
              <a:ext uri="{C807C97D-BFC1-408E-A445-0C87EB9F89A2}">
                <ask:lineSketchStyleProps xmlns:ask="http://schemas.microsoft.com/office/drawing/2018/sketchyshapes" sd="1219033472">
                  <a:prstGeom prst="roundRect">
                    <a:avLst>
                      <a:gd name="adj" fmla="val 11064"/>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76A3B1A8-36D0-F9F2-1965-8C9C3C15154D}"/>
              </a:ext>
            </a:extLst>
          </p:cNvPr>
          <p:cNvPicPr>
            <a:picLocks noChangeAspect="1"/>
          </p:cNvPicPr>
          <p:nvPr/>
        </p:nvPicPr>
        <p:blipFill>
          <a:blip r:embed="rId2"/>
          <a:stretch>
            <a:fillRect/>
          </a:stretch>
        </p:blipFill>
        <p:spPr>
          <a:xfrm>
            <a:off x="6475876" y="1039739"/>
            <a:ext cx="4103300" cy="4742176"/>
          </a:xfrm>
          <a:prstGeom prst="rect">
            <a:avLst/>
          </a:prstGeom>
          <a:blipFill dpi="0" rotWithShape="0">
            <a:blip r:embed="rId3"/>
            <a:srcRect/>
            <a:stretch>
              <a:fillRect l="-657" t="146" b="-146"/>
            </a:stretch>
          </a:blipFill>
          <a:ln>
            <a:noFill/>
          </a:ln>
          <a:effectLst>
            <a:outerShdw blurRad="254000" sx="105000" sy="105000" algn="ctr" rotWithShape="0">
              <a:prstClr val="black">
                <a:alpha val="5000"/>
              </a:prstClr>
            </a:outerShdw>
          </a:effectLst>
        </p:spPr>
      </p:pic>
    </p:spTree>
    <p:extLst>
      <p:ext uri="{BB962C8B-B14F-4D97-AF65-F5344CB8AC3E}">
        <p14:creationId xmlns:p14="http://schemas.microsoft.com/office/powerpoint/2010/main" val="675208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5C3AD"/>
        </a:solidFill>
        <a:effectLst/>
      </p:bgPr>
    </p:bg>
    <p:spTree>
      <p:nvGrpSpPr>
        <p:cNvPr id="1" name="">
          <a:extLst>
            <a:ext uri="{FF2B5EF4-FFF2-40B4-BE49-F238E27FC236}">
              <a16:creationId xmlns:a16="http://schemas.microsoft.com/office/drawing/2014/main" id="{48B813E6-092B-04D4-55D0-2B3E6497EE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5366BA-D2BB-91A3-0AA9-C8D87C179269}"/>
              </a:ext>
            </a:extLst>
          </p:cNvPr>
          <p:cNvSpPr txBox="1"/>
          <p:nvPr/>
        </p:nvSpPr>
        <p:spPr>
          <a:xfrm>
            <a:off x="731838" y="2890391"/>
            <a:ext cx="501104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ource Serif Pro" panose="02040603050405020204" pitchFamily="18" charset="0"/>
                <a:ea typeface="Source Serif Pro" panose="02040603050405020204" pitchFamily="18" charset="0"/>
                <a:cs typeface="Calibri" panose="020F0502020204030204" pitchFamily="34" charset="0"/>
              </a:rPr>
              <a:t>Tax filing obligations for J1s</a:t>
            </a:r>
            <a:endParaRPr kumimoji="0" lang="en-IE" sz="1400" b="1" i="0" u="none" strike="noStrike" kern="1200" cap="none" spc="0" normalizeH="0" baseline="0" noProof="0" dirty="0">
              <a:ln>
                <a:noFill/>
              </a:ln>
              <a:solidFill>
                <a:srgbClr val="FFFFFF"/>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5" name="Rounded Rectangle 7">
            <a:extLst>
              <a:ext uri="{FF2B5EF4-FFF2-40B4-BE49-F238E27FC236}">
                <a16:creationId xmlns:a16="http://schemas.microsoft.com/office/drawing/2014/main" id="{20B78F45-2E4C-9E7D-45D8-81F524A845C0}"/>
              </a:ext>
            </a:extLst>
          </p:cNvPr>
          <p:cNvSpPr/>
          <p:nvPr/>
        </p:nvSpPr>
        <p:spPr>
          <a:xfrm>
            <a:off x="7842279" y="728662"/>
            <a:ext cx="3531929" cy="5364163"/>
          </a:xfrm>
          <a:custGeom>
            <a:avLst/>
            <a:gdLst>
              <a:gd name="connsiteX0" fmla="*/ 0 w 3531929"/>
              <a:gd name="connsiteY0" fmla="*/ 196199 h 5364163"/>
              <a:gd name="connsiteX1" fmla="*/ 196199 w 3531929"/>
              <a:gd name="connsiteY1" fmla="*/ 0 h 5364163"/>
              <a:gd name="connsiteX2" fmla="*/ 3335730 w 3531929"/>
              <a:gd name="connsiteY2" fmla="*/ 0 h 5364163"/>
              <a:gd name="connsiteX3" fmla="*/ 3531929 w 3531929"/>
              <a:gd name="connsiteY3" fmla="*/ 196199 h 5364163"/>
              <a:gd name="connsiteX4" fmla="*/ 3531929 w 3531929"/>
              <a:gd name="connsiteY4" fmla="*/ 5167964 h 5364163"/>
              <a:gd name="connsiteX5" fmla="*/ 3335730 w 3531929"/>
              <a:gd name="connsiteY5" fmla="*/ 5364163 h 5364163"/>
              <a:gd name="connsiteX6" fmla="*/ 196199 w 3531929"/>
              <a:gd name="connsiteY6" fmla="*/ 5364163 h 5364163"/>
              <a:gd name="connsiteX7" fmla="*/ 0 w 3531929"/>
              <a:gd name="connsiteY7" fmla="*/ 5167964 h 5364163"/>
              <a:gd name="connsiteX8" fmla="*/ 0 w 3531929"/>
              <a:gd name="connsiteY8" fmla="*/ 19619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29" h="5364163" extrusionOk="0">
                <a:moveTo>
                  <a:pt x="0" y="196199"/>
                </a:moveTo>
                <a:cubicBezTo>
                  <a:pt x="-17521" y="77034"/>
                  <a:pt x="79835" y="3005"/>
                  <a:pt x="196199" y="0"/>
                </a:cubicBezTo>
                <a:cubicBezTo>
                  <a:pt x="1291811" y="132882"/>
                  <a:pt x="2816964" y="-84951"/>
                  <a:pt x="3335730" y="0"/>
                </a:cubicBezTo>
                <a:cubicBezTo>
                  <a:pt x="3430484" y="13285"/>
                  <a:pt x="3530372" y="96449"/>
                  <a:pt x="3531929" y="196199"/>
                </a:cubicBezTo>
                <a:cubicBezTo>
                  <a:pt x="3552116" y="2518630"/>
                  <a:pt x="3684409" y="2768688"/>
                  <a:pt x="3531929" y="5167964"/>
                </a:cubicBezTo>
                <a:cubicBezTo>
                  <a:pt x="3545279" y="5277906"/>
                  <a:pt x="3446453" y="5359297"/>
                  <a:pt x="3335730" y="5364163"/>
                </a:cubicBezTo>
                <a:cubicBezTo>
                  <a:pt x="2118745" y="5451802"/>
                  <a:pt x="1498427" y="5291484"/>
                  <a:pt x="196199" y="5364163"/>
                </a:cubicBezTo>
                <a:cubicBezTo>
                  <a:pt x="87118" y="5357267"/>
                  <a:pt x="-7007" y="5286060"/>
                  <a:pt x="0" y="5167964"/>
                </a:cubicBezTo>
                <a:cubicBezTo>
                  <a:pt x="-38581" y="2688566"/>
                  <a:pt x="63341" y="1784602"/>
                  <a:pt x="0" y="196199"/>
                </a:cubicBezTo>
                <a:close/>
              </a:path>
            </a:pathLst>
          </a:custGeom>
          <a:noFill/>
          <a:ln>
            <a:solidFill>
              <a:schemeClr val="bg2"/>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sp>
        <p:nvSpPr>
          <p:cNvPr id="6" name="Rounded Rectangle 32">
            <a:extLst>
              <a:ext uri="{FF2B5EF4-FFF2-40B4-BE49-F238E27FC236}">
                <a16:creationId xmlns:a16="http://schemas.microsoft.com/office/drawing/2014/main" id="{F416DBE2-8E98-A434-A08A-70EE287A1C9D}"/>
              </a:ext>
            </a:extLst>
          </p:cNvPr>
          <p:cNvSpPr/>
          <p:nvPr/>
        </p:nvSpPr>
        <p:spPr>
          <a:xfrm>
            <a:off x="6186704" y="1352550"/>
            <a:ext cx="4451850" cy="4288874"/>
          </a:xfrm>
          <a:prstGeom prst="roundRect">
            <a:avLst>
              <a:gd name="adj" fmla="val 5555"/>
            </a:avLst>
          </a:prstGeom>
          <a:blipFill dpi="0" rotWithShape="1">
            <a:blip r:embed="rId2"/>
            <a:srcRect/>
            <a:stretch>
              <a:fillRect/>
            </a:stretch>
          </a:blipFill>
          <a:ln>
            <a:noFill/>
            <a:extLst>
              <a:ext uri="{C807C97D-BFC1-408E-A445-0C87EB9F89A2}">
                <ask:lineSketchStyleProps xmlns:ask="http://schemas.microsoft.com/office/drawing/2018/sketchyshapes" sd="1219033472">
                  <a:custGeom>
                    <a:avLst/>
                    <a:gdLst>
                      <a:gd name="connsiteX0" fmla="*/ 0 w 3630240"/>
                      <a:gd name="connsiteY0" fmla="*/ 201660 h 4882049"/>
                      <a:gd name="connsiteX1" fmla="*/ 201660 w 3630240"/>
                      <a:gd name="connsiteY1" fmla="*/ 0 h 4882049"/>
                      <a:gd name="connsiteX2" fmla="*/ 3428580 w 3630240"/>
                      <a:gd name="connsiteY2" fmla="*/ 0 h 4882049"/>
                      <a:gd name="connsiteX3" fmla="*/ 3630240 w 3630240"/>
                      <a:gd name="connsiteY3" fmla="*/ 201660 h 4882049"/>
                      <a:gd name="connsiteX4" fmla="*/ 3630240 w 3630240"/>
                      <a:gd name="connsiteY4" fmla="*/ 4680389 h 4882049"/>
                      <a:gd name="connsiteX5" fmla="*/ 3428580 w 3630240"/>
                      <a:gd name="connsiteY5" fmla="*/ 4882049 h 4882049"/>
                      <a:gd name="connsiteX6" fmla="*/ 201660 w 3630240"/>
                      <a:gd name="connsiteY6" fmla="*/ 4882049 h 4882049"/>
                      <a:gd name="connsiteX7" fmla="*/ 0 w 3630240"/>
                      <a:gd name="connsiteY7" fmla="*/ 4680389 h 4882049"/>
                      <a:gd name="connsiteX8" fmla="*/ 0 w 3630240"/>
                      <a:gd name="connsiteY8" fmla="*/ 201660 h 488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240" h="4882049" extrusionOk="0">
                        <a:moveTo>
                          <a:pt x="0" y="201660"/>
                        </a:moveTo>
                        <a:cubicBezTo>
                          <a:pt x="-15559" y="80689"/>
                          <a:pt x="76325" y="5240"/>
                          <a:pt x="201660" y="0"/>
                        </a:cubicBezTo>
                        <a:cubicBezTo>
                          <a:pt x="669105" y="132882"/>
                          <a:pt x="2862312" y="-84951"/>
                          <a:pt x="3428580" y="0"/>
                        </a:cubicBezTo>
                        <a:cubicBezTo>
                          <a:pt x="3532273" y="7501"/>
                          <a:pt x="3627033" y="108011"/>
                          <a:pt x="3630240" y="201660"/>
                        </a:cubicBezTo>
                        <a:cubicBezTo>
                          <a:pt x="3650427" y="1346961"/>
                          <a:pt x="3782720" y="4156182"/>
                          <a:pt x="3630240" y="4680389"/>
                        </a:cubicBezTo>
                        <a:cubicBezTo>
                          <a:pt x="3651055" y="4794232"/>
                          <a:pt x="3544611" y="4872465"/>
                          <a:pt x="3428580" y="4882049"/>
                        </a:cubicBezTo>
                        <a:cubicBezTo>
                          <a:pt x="2103106" y="4969688"/>
                          <a:pt x="1090542" y="4809370"/>
                          <a:pt x="201660" y="4882049"/>
                        </a:cubicBezTo>
                        <a:cubicBezTo>
                          <a:pt x="88324" y="4863336"/>
                          <a:pt x="-2419" y="4795125"/>
                          <a:pt x="0" y="4680389"/>
                        </a:cubicBezTo>
                        <a:cubicBezTo>
                          <a:pt x="-38581" y="3209407"/>
                          <a:pt x="63341" y="2070872"/>
                          <a:pt x="0" y="201660"/>
                        </a:cubicBezTo>
                        <a:close/>
                      </a:path>
                    </a:pathLst>
                  </a:custGeom>
                  <ask:type>
                    <ask:lineSketchNon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E4EE9182-4E78-B730-1400-80F273239C4C}"/>
              </a:ext>
            </a:extLst>
          </p:cNvPr>
          <p:cNvPicPr>
            <a:picLocks noChangeAspect="1"/>
          </p:cNvPicPr>
          <p:nvPr/>
        </p:nvPicPr>
        <p:blipFill>
          <a:blip r:embed="rId3">
            <a:alphaModFix amt="10000"/>
          </a:blip>
          <a:stretch>
            <a:fillRect/>
          </a:stretch>
        </p:blipFill>
        <p:spPr>
          <a:xfrm>
            <a:off x="360987" y="558541"/>
            <a:ext cx="3988735" cy="5364161"/>
          </a:xfrm>
          <a:prstGeom prst="rect">
            <a:avLst/>
          </a:prstGeom>
        </p:spPr>
      </p:pic>
    </p:spTree>
    <p:extLst>
      <p:ext uri="{BB962C8B-B14F-4D97-AF65-F5344CB8AC3E}">
        <p14:creationId xmlns:p14="http://schemas.microsoft.com/office/powerpoint/2010/main" val="4180916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7E715E9-B655-0408-3BB1-77D64BCBB5AD}"/>
            </a:ext>
          </a:extLst>
        </p:cNvPr>
        <p:cNvGrpSpPr/>
        <p:nvPr/>
      </p:nvGrpSpPr>
      <p:grpSpPr>
        <a:xfrm>
          <a:off x="0" y="0"/>
          <a:ext cx="0" cy="0"/>
          <a:chOff x="0" y="0"/>
          <a:chExt cx="0" cy="0"/>
        </a:xfrm>
      </p:grpSpPr>
      <p:sp>
        <p:nvSpPr>
          <p:cNvPr id="4" name="Rounded Rectangle 7">
            <a:extLst>
              <a:ext uri="{FF2B5EF4-FFF2-40B4-BE49-F238E27FC236}">
                <a16:creationId xmlns:a16="http://schemas.microsoft.com/office/drawing/2014/main" id="{34D7C895-ADBF-17BE-04DC-D2720E970D86}"/>
              </a:ext>
            </a:extLst>
          </p:cNvPr>
          <p:cNvSpPr/>
          <p:nvPr/>
        </p:nvSpPr>
        <p:spPr>
          <a:xfrm>
            <a:off x="8288594" y="728662"/>
            <a:ext cx="3531929" cy="5364163"/>
          </a:xfrm>
          <a:custGeom>
            <a:avLst/>
            <a:gdLst>
              <a:gd name="connsiteX0" fmla="*/ 0 w 3531929"/>
              <a:gd name="connsiteY0" fmla="*/ 196199 h 5364163"/>
              <a:gd name="connsiteX1" fmla="*/ 196199 w 3531929"/>
              <a:gd name="connsiteY1" fmla="*/ 0 h 5364163"/>
              <a:gd name="connsiteX2" fmla="*/ 3335730 w 3531929"/>
              <a:gd name="connsiteY2" fmla="*/ 0 h 5364163"/>
              <a:gd name="connsiteX3" fmla="*/ 3531929 w 3531929"/>
              <a:gd name="connsiteY3" fmla="*/ 196199 h 5364163"/>
              <a:gd name="connsiteX4" fmla="*/ 3531929 w 3531929"/>
              <a:gd name="connsiteY4" fmla="*/ 5167964 h 5364163"/>
              <a:gd name="connsiteX5" fmla="*/ 3335730 w 3531929"/>
              <a:gd name="connsiteY5" fmla="*/ 5364163 h 5364163"/>
              <a:gd name="connsiteX6" fmla="*/ 196199 w 3531929"/>
              <a:gd name="connsiteY6" fmla="*/ 5364163 h 5364163"/>
              <a:gd name="connsiteX7" fmla="*/ 0 w 3531929"/>
              <a:gd name="connsiteY7" fmla="*/ 5167964 h 5364163"/>
              <a:gd name="connsiteX8" fmla="*/ 0 w 3531929"/>
              <a:gd name="connsiteY8" fmla="*/ 19619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29" h="5364163" extrusionOk="0">
                <a:moveTo>
                  <a:pt x="0" y="196199"/>
                </a:moveTo>
                <a:cubicBezTo>
                  <a:pt x="-17521" y="77034"/>
                  <a:pt x="79835" y="3005"/>
                  <a:pt x="196199" y="0"/>
                </a:cubicBezTo>
                <a:cubicBezTo>
                  <a:pt x="1291811" y="132882"/>
                  <a:pt x="2816964" y="-84951"/>
                  <a:pt x="3335730" y="0"/>
                </a:cubicBezTo>
                <a:cubicBezTo>
                  <a:pt x="3430484" y="13285"/>
                  <a:pt x="3530372" y="96449"/>
                  <a:pt x="3531929" y="196199"/>
                </a:cubicBezTo>
                <a:cubicBezTo>
                  <a:pt x="3552116" y="2518630"/>
                  <a:pt x="3684409" y="2768688"/>
                  <a:pt x="3531929" y="5167964"/>
                </a:cubicBezTo>
                <a:cubicBezTo>
                  <a:pt x="3545279" y="5277906"/>
                  <a:pt x="3446453" y="5359297"/>
                  <a:pt x="3335730" y="5364163"/>
                </a:cubicBezTo>
                <a:cubicBezTo>
                  <a:pt x="2118745" y="5451802"/>
                  <a:pt x="1498427" y="5291484"/>
                  <a:pt x="196199" y="5364163"/>
                </a:cubicBezTo>
                <a:cubicBezTo>
                  <a:pt x="87118" y="5357267"/>
                  <a:pt x="-7007" y="5286060"/>
                  <a:pt x="0" y="5167964"/>
                </a:cubicBezTo>
                <a:cubicBezTo>
                  <a:pt x="-38581" y="2688566"/>
                  <a:pt x="63341" y="1784602"/>
                  <a:pt x="0" y="196199"/>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dirty="0">
              <a:ln>
                <a:noFill/>
              </a:ln>
              <a:solidFill>
                <a:srgbClr val="FBEBEC"/>
              </a:solidFill>
              <a:effectLst/>
              <a:uLnTx/>
              <a:uFillTx/>
              <a:latin typeface="Aptos" panose="02110004020202020204"/>
              <a:ea typeface="+mn-ea"/>
              <a:cs typeface="+mn-cs"/>
            </a:endParaRPr>
          </a:p>
        </p:txBody>
      </p:sp>
      <p:sp>
        <p:nvSpPr>
          <p:cNvPr id="3" name="Rounded Rectangle 32">
            <a:extLst>
              <a:ext uri="{FF2B5EF4-FFF2-40B4-BE49-F238E27FC236}">
                <a16:creationId xmlns:a16="http://schemas.microsoft.com/office/drawing/2014/main" id="{1CD05BFB-01AC-97C1-1CBA-9F3E3C6BB085}"/>
              </a:ext>
            </a:extLst>
          </p:cNvPr>
          <p:cNvSpPr/>
          <p:nvPr/>
        </p:nvSpPr>
        <p:spPr>
          <a:xfrm>
            <a:off x="7089060" y="987975"/>
            <a:ext cx="3630240" cy="4882049"/>
          </a:xfrm>
          <a:prstGeom prst="roundRect">
            <a:avLst>
              <a:gd name="adj" fmla="val 5555"/>
            </a:avLst>
          </a:prstGeom>
          <a:solidFill>
            <a:schemeClr val="bg1"/>
          </a:solidFill>
          <a:ln>
            <a:noFill/>
            <a:extLst>
              <a:ext uri="{C807C97D-BFC1-408E-A445-0C87EB9F89A2}">
                <ask:lineSketchStyleProps xmlns:ask="http://schemas.microsoft.com/office/drawing/2018/sketchyshapes" sd="1219033472">
                  <a:custGeom>
                    <a:avLst/>
                    <a:gdLst>
                      <a:gd name="connsiteX0" fmla="*/ 0 w 3630240"/>
                      <a:gd name="connsiteY0" fmla="*/ 201660 h 4882049"/>
                      <a:gd name="connsiteX1" fmla="*/ 201660 w 3630240"/>
                      <a:gd name="connsiteY1" fmla="*/ 0 h 4882049"/>
                      <a:gd name="connsiteX2" fmla="*/ 3428580 w 3630240"/>
                      <a:gd name="connsiteY2" fmla="*/ 0 h 4882049"/>
                      <a:gd name="connsiteX3" fmla="*/ 3630240 w 3630240"/>
                      <a:gd name="connsiteY3" fmla="*/ 201660 h 4882049"/>
                      <a:gd name="connsiteX4" fmla="*/ 3630240 w 3630240"/>
                      <a:gd name="connsiteY4" fmla="*/ 4680389 h 4882049"/>
                      <a:gd name="connsiteX5" fmla="*/ 3428580 w 3630240"/>
                      <a:gd name="connsiteY5" fmla="*/ 4882049 h 4882049"/>
                      <a:gd name="connsiteX6" fmla="*/ 201660 w 3630240"/>
                      <a:gd name="connsiteY6" fmla="*/ 4882049 h 4882049"/>
                      <a:gd name="connsiteX7" fmla="*/ 0 w 3630240"/>
                      <a:gd name="connsiteY7" fmla="*/ 4680389 h 4882049"/>
                      <a:gd name="connsiteX8" fmla="*/ 0 w 3630240"/>
                      <a:gd name="connsiteY8" fmla="*/ 201660 h 488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240" h="4882049" extrusionOk="0">
                        <a:moveTo>
                          <a:pt x="0" y="201660"/>
                        </a:moveTo>
                        <a:cubicBezTo>
                          <a:pt x="-15559" y="80689"/>
                          <a:pt x="76325" y="5240"/>
                          <a:pt x="201660" y="0"/>
                        </a:cubicBezTo>
                        <a:cubicBezTo>
                          <a:pt x="669105" y="132882"/>
                          <a:pt x="2862312" y="-84951"/>
                          <a:pt x="3428580" y="0"/>
                        </a:cubicBezTo>
                        <a:cubicBezTo>
                          <a:pt x="3532273" y="7501"/>
                          <a:pt x="3627033" y="108011"/>
                          <a:pt x="3630240" y="201660"/>
                        </a:cubicBezTo>
                        <a:cubicBezTo>
                          <a:pt x="3650427" y="1346961"/>
                          <a:pt x="3782720" y="4156182"/>
                          <a:pt x="3630240" y="4680389"/>
                        </a:cubicBezTo>
                        <a:cubicBezTo>
                          <a:pt x="3651055" y="4794232"/>
                          <a:pt x="3544611" y="4872465"/>
                          <a:pt x="3428580" y="4882049"/>
                        </a:cubicBezTo>
                        <a:cubicBezTo>
                          <a:pt x="2103106" y="4969688"/>
                          <a:pt x="1090542" y="4809370"/>
                          <a:pt x="201660" y="4882049"/>
                        </a:cubicBezTo>
                        <a:cubicBezTo>
                          <a:pt x="88324" y="4863336"/>
                          <a:pt x="-2419" y="4795125"/>
                          <a:pt x="0" y="4680389"/>
                        </a:cubicBezTo>
                        <a:cubicBezTo>
                          <a:pt x="-38581" y="3209407"/>
                          <a:pt x="63341" y="2070872"/>
                          <a:pt x="0" y="201660"/>
                        </a:cubicBezTo>
                        <a:close/>
                      </a:path>
                    </a:pathLst>
                  </a:custGeom>
                  <ask:type>
                    <ask:lineSketchNon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dirty="0">
              <a:ln>
                <a:noFill/>
              </a:ln>
              <a:solidFill>
                <a:srgbClr val="FBEBEC"/>
              </a:solidFill>
              <a:effectLst/>
              <a:uLnTx/>
              <a:uFillTx/>
              <a:latin typeface="Aptos" panose="02110004020202020204"/>
              <a:ea typeface="+mn-ea"/>
              <a:cs typeface="+mn-cs"/>
            </a:endParaRPr>
          </a:p>
        </p:txBody>
      </p:sp>
      <p:grpSp>
        <p:nvGrpSpPr>
          <p:cNvPr id="34" name="Group 33">
            <a:extLst>
              <a:ext uri="{FF2B5EF4-FFF2-40B4-BE49-F238E27FC236}">
                <a16:creationId xmlns:a16="http://schemas.microsoft.com/office/drawing/2014/main" id="{F24BA4F4-ED67-B4B4-3452-65FD7A863792}"/>
              </a:ext>
            </a:extLst>
          </p:cNvPr>
          <p:cNvGrpSpPr/>
          <p:nvPr/>
        </p:nvGrpSpPr>
        <p:grpSpPr>
          <a:xfrm>
            <a:off x="656291" y="2153368"/>
            <a:ext cx="5490606" cy="2809750"/>
            <a:chOff x="656291" y="2519839"/>
            <a:chExt cx="5490606" cy="2809750"/>
          </a:xfrm>
        </p:grpSpPr>
        <p:grpSp>
          <p:nvGrpSpPr>
            <p:cNvPr id="14" name="Group 13">
              <a:extLst>
                <a:ext uri="{FF2B5EF4-FFF2-40B4-BE49-F238E27FC236}">
                  <a16:creationId xmlns:a16="http://schemas.microsoft.com/office/drawing/2014/main" id="{D207017D-2DE0-85C5-A81F-C2D4FF674F68}"/>
                </a:ext>
              </a:extLst>
            </p:cNvPr>
            <p:cNvGrpSpPr/>
            <p:nvPr/>
          </p:nvGrpSpPr>
          <p:grpSpPr>
            <a:xfrm>
              <a:off x="656291" y="2519839"/>
              <a:ext cx="5490606" cy="585627"/>
              <a:chOff x="656291" y="2404242"/>
              <a:chExt cx="5490606" cy="585627"/>
            </a:xfrm>
          </p:grpSpPr>
          <p:sp>
            <p:nvSpPr>
              <p:cNvPr id="11" name="TextBox 10">
                <a:extLst>
                  <a:ext uri="{FF2B5EF4-FFF2-40B4-BE49-F238E27FC236}">
                    <a16:creationId xmlns:a16="http://schemas.microsoft.com/office/drawing/2014/main" id="{A822691D-36DF-4B69-0958-DFAA56B26441}"/>
                  </a:ext>
                </a:extLst>
              </p:cNvPr>
              <p:cNvSpPr txBox="1"/>
              <p:nvPr/>
            </p:nvSpPr>
            <p:spPr>
              <a:xfrm>
                <a:off x="656291" y="2405094"/>
                <a:ext cx="549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rPr>
                  <a:t>Important dates for tax filing</a:t>
                </a:r>
              </a:p>
            </p:txBody>
          </p:sp>
          <p:sp>
            <p:nvSpPr>
              <p:cNvPr id="13" name="TextBox 12">
                <a:extLst>
                  <a:ext uri="{FF2B5EF4-FFF2-40B4-BE49-F238E27FC236}">
                    <a16:creationId xmlns:a16="http://schemas.microsoft.com/office/drawing/2014/main" id="{98090B83-907C-D1A1-2833-7D9AE7BCAF51}"/>
                  </a:ext>
                </a:extLst>
              </p:cNvPr>
              <p:cNvSpPr txBox="1"/>
              <p:nvPr/>
            </p:nvSpPr>
            <p:spPr>
              <a:xfrm>
                <a:off x="731838" y="2404242"/>
                <a:ext cx="3909831" cy="3222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endParaRPr>
              </a:p>
            </p:txBody>
          </p:sp>
        </p:grpSp>
        <p:grpSp>
          <p:nvGrpSpPr>
            <p:cNvPr id="33" name="Group 32">
              <a:extLst>
                <a:ext uri="{FF2B5EF4-FFF2-40B4-BE49-F238E27FC236}">
                  <a16:creationId xmlns:a16="http://schemas.microsoft.com/office/drawing/2014/main" id="{CA712A9C-E0A4-202B-8743-E514DF81770A}"/>
                </a:ext>
              </a:extLst>
            </p:cNvPr>
            <p:cNvGrpSpPr/>
            <p:nvPr/>
          </p:nvGrpSpPr>
          <p:grpSpPr>
            <a:xfrm>
              <a:off x="684334" y="3329588"/>
              <a:ext cx="4931375" cy="2000001"/>
              <a:chOff x="684334" y="3329588"/>
              <a:chExt cx="4931375" cy="2000001"/>
            </a:xfrm>
          </p:grpSpPr>
          <p:grpSp>
            <p:nvGrpSpPr>
              <p:cNvPr id="32" name="Group 31">
                <a:extLst>
                  <a:ext uri="{FF2B5EF4-FFF2-40B4-BE49-F238E27FC236}">
                    <a16:creationId xmlns:a16="http://schemas.microsoft.com/office/drawing/2014/main" id="{5DA29CD0-2542-1120-E913-3DF55B8334E4}"/>
                  </a:ext>
                </a:extLst>
              </p:cNvPr>
              <p:cNvGrpSpPr/>
              <p:nvPr/>
            </p:nvGrpSpPr>
            <p:grpSpPr>
              <a:xfrm>
                <a:off x="684334" y="3329588"/>
                <a:ext cx="4931375" cy="1169551"/>
                <a:chOff x="684334" y="3329588"/>
                <a:chExt cx="4931375" cy="1169551"/>
              </a:xfrm>
            </p:grpSpPr>
            <p:sp>
              <p:nvSpPr>
                <p:cNvPr id="17" name="TextBox 16">
                  <a:extLst>
                    <a:ext uri="{FF2B5EF4-FFF2-40B4-BE49-F238E27FC236}">
                      <a16:creationId xmlns:a16="http://schemas.microsoft.com/office/drawing/2014/main" id="{8DA53748-824D-C7CC-2D7C-EDAA2FDF6D0F}"/>
                    </a:ext>
                  </a:extLst>
                </p:cNvPr>
                <p:cNvSpPr txBox="1"/>
                <p:nvPr/>
              </p:nvSpPr>
              <p:spPr>
                <a:xfrm>
                  <a:off x="823658" y="3457136"/>
                  <a:ext cx="3385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srgbClr val="FFFFFF"/>
                      </a:solidFill>
                      <a:effectLst/>
                      <a:uLnTx/>
                      <a:uFillTx/>
                      <a:latin typeface="Source Serif Pro" panose="02040603050405020204" pitchFamily="18" charset="0"/>
                      <a:ea typeface="Source Serif Pro" panose="02040603050405020204" pitchFamily="18" charset="0"/>
                      <a:cs typeface="Calibri" panose="020F0502020204030204" pitchFamily="34" charset="0"/>
                    </a:rPr>
                    <a:t>1</a:t>
                  </a:r>
                </a:p>
              </p:txBody>
            </p:sp>
            <p:sp>
              <p:nvSpPr>
                <p:cNvPr id="19" name="TextBox 18">
                  <a:extLst>
                    <a:ext uri="{FF2B5EF4-FFF2-40B4-BE49-F238E27FC236}">
                      <a16:creationId xmlns:a16="http://schemas.microsoft.com/office/drawing/2014/main" id="{F879FA6E-3F3E-C48C-7AB9-79986478A7B9}"/>
                    </a:ext>
                  </a:extLst>
                </p:cNvPr>
                <p:cNvSpPr txBox="1"/>
                <p:nvPr/>
              </p:nvSpPr>
              <p:spPr>
                <a:xfrm>
                  <a:off x="684334" y="3329588"/>
                  <a:ext cx="4931375"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BEBEC"/>
                    </a:buClr>
                    <a:buSzTx/>
                    <a:buFontTx/>
                    <a:buBlip>
                      <a:blip r:embed="rId2"/>
                    </a:buBlip>
                    <a:tabLst/>
                    <a:defRPr/>
                  </a:pPr>
                  <a:r>
                    <a:rPr lang="en-US" sz="1400" dirty="0">
                      <a:solidFill>
                        <a:srgbClr val="031C2B"/>
                      </a:solidFill>
                      <a:latin typeface="Poppins" panose="00000500000000000000" pitchFamily="2" charset="0"/>
                      <a:cs typeface="Poppins" panose="00000500000000000000" pitchFamily="2" charset="0"/>
                    </a:rPr>
                    <a:t>T</a:t>
                  </a: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ax filing season is for income from 1st January – 31st December </a:t>
                  </a:r>
                </a:p>
                <a:p>
                  <a:pPr marL="285750" marR="0" lvl="0" indent="-285750" algn="l" defTabSz="914400" rtl="0" eaLnBrk="1" fontAlgn="auto" latinLnBrk="0" hangingPunct="1">
                    <a:lnSpc>
                      <a:spcPct val="100000"/>
                    </a:lnSpc>
                    <a:spcBef>
                      <a:spcPts val="0"/>
                    </a:spcBef>
                    <a:spcAft>
                      <a:spcPts val="0"/>
                    </a:spcAft>
                    <a:buClr>
                      <a:srgbClr val="FBEBEC"/>
                    </a:buClr>
                    <a:buSzTx/>
                    <a:buFontTx/>
                    <a:buBlip>
                      <a:blip r:embed="rId2"/>
                    </a:buBlip>
                    <a:tabLst/>
                    <a:defRPr/>
                  </a:pPr>
                  <a:endPar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
                      <a:srgbClr val="FBEBEC"/>
                    </a:buClr>
                    <a:buSzTx/>
                    <a:buFontTx/>
                    <a:buBlip>
                      <a:blip r:embed="rId2"/>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Filing deadline: Typically </a:t>
                  </a:r>
                  <a:r>
                    <a:rPr kumimoji="0" lang="en-US" sz="1400" b="1" i="0" u="none" strike="noStrike" kern="1200" cap="none" spc="0" normalizeH="0" baseline="0" noProof="0" dirty="0">
                      <a:ln>
                        <a:noFill/>
                      </a:ln>
                      <a:solidFill>
                        <a:srgbClr val="05C3AD"/>
                      </a:solidFill>
                      <a:effectLst/>
                      <a:uLnTx/>
                      <a:uFillTx/>
                      <a:latin typeface="Poppins" panose="00000500000000000000" pitchFamily="2" charset="0"/>
                      <a:ea typeface="+mn-ea"/>
                      <a:cs typeface="Poppins" panose="00000500000000000000" pitchFamily="2" charset="0"/>
                    </a:rPr>
                    <a:t>April 15th </a:t>
                  </a:r>
                  <a:r>
                    <a:rPr lang="en-US" sz="1400" b="1" dirty="0">
                      <a:solidFill>
                        <a:srgbClr val="05C3AD"/>
                      </a:solidFill>
                      <a:latin typeface="Poppins" panose="00000500000000000000" pitchFamily="2" charset="0"/>
                      <a:cs typeface="Poppins" panose="00000500000000000000" pitchFamily="2" charset="0"/>
                    </a:rPr>
                    <a:t>of the following tax year</a:t>
                  </a:r>
                  <a:endParaRPr kumimoji="0" lang="en-US" sz="1400" b="1" i="0" u="none" strike="noStrike" kern="1200" cap="none" spc="0" normalizeH="0" baseline="0" noProof="0" dirty="0">
                    <a:ln>
                      <a:noFill/>
                    </a:ln>
                    <a:solidFill>
                      <a:srgbClr val="05C3AD"/>
                    </a:solidFill>
                    <a:effectLst/>
                    <a:uLnTx/>
                    <a:uFillTx/>
                    <a:latin typeface="Poppins" panose="00000500000000000000" pitchFamily="2" charset="0"/>
                    <a:ea typeface="+mn-ea"/>
                    <a:cs typeface="Poppins" panose="00000500000000000000" pitchFamily="2" charset="0"/>
                  </a:endParaRPr>
                </a:p>
              </p:txBody>
            </p:sp>
          </p:grpSp>
          <p:grpSp>
            <p:nvGrpSpPr>
              <p:cNvPr id="29" name="Group 28">
                <a:extLst>
                  <a:ext uri="{FF2B5EF4-FFF2-40B4-BE49-F238E27FC236}">
                    <a16:creationId xmlns:a16="http://schemas.microsoft.com/office/drawing/2014/main" id="{9E7B5742-5AFD-D1D2-BBF2-D2859808CDE0}"/>
                  </a:ext>
                </a:extLst>
              </p:cNvPr>
              <p:cNvGrpSpPr/>
              <p:nvPr/>
            </p:nvGrpSpPr>
            <p:grpSpPr>
              <a:xfrm>
                <a:off x="900570" y="4867924"/>
                <a:ext cx="3741099" cy="461665"/>
                <a:chOff x="900570" y="4867924"/>
                <a:chExt cx="3741099" cy="461665"/>
              </a:xfrm>
            </p:grpSpPr>
            <p:sp>
              <p:nvSpPr>
                <p:cNvPr id="27" name="TextBox 26">
                  <a:extLst>
                    <a:ext uri="{FF2B5EF4-FFF2-40B4-BE49-F238E27FC236}">
                      <a16:creationId xmlns:a16="http://schemas.microsoft.com/office/drawing/2014/main" id="{FA88A35B-E8AD-0D78-2308-97C8C6B560DE}"/>
                    </a:ext>
                  </a:extLst>
                </p:cNvPr>
                <p:cNvSpPr txBox="1"/>
                <p:nvPr/>
              </p:nvSpPr>
              <p:spPr>
                <a:xfrm>
                  <a:off x="900570" y="4867924"/>
                  <a:ext cx="1847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dirty="0">
                    <a:ln>
                      <a:noFill/>
                    </a:ln>
                    <a:solidFill>
                      <a:srgbClr val="FFFFFF"/>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405203BA-04D3-3C18-2273-C2B0F3635486}"/>
                    </a:ext>
                  </a:extLst>
                </p:cNvPr>
                <p:cNvSpPr txBox="1"/>
                <p:nvPr/>
              </p:nvSpPr>
              <p:spPr>
                <a:xfrm>
                  <a:off x="1268910" y="4899963"/>
                  <a:ext cx="3372759" cy="3013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31C2B"/>
                    </a:solidFill>
                    <a:effectLst/>
                    <a:uLnTx/>
                    <a:uFillTx/>
                    <a:latin typeface="Poppins SemiBold" pitchFamily="2" charset="77"/>
                    <a:ea typeface="+mn-ea"/>
                    <a:cs typeface="Poppins SemiBold" pitchFamily="2" charset="77"/>
                  </a:endParaRPr>
                </a:p>
              </p:txBody>
            </p:sp>
          </p:grpSp>
        </p:grpSp>
      </p:grpSp>
      <p:pic>
        <p:nvPicPr>
          <p:cNvPr id="2" name="Picture 1" descr="A person pointing at something&#10;&#10;Description automatically generated">
            <a:extLst>
              <a:ext uri="{FF2B5EF4-FFF2-40B4-BE49-F238E27FC236}">
                <a16:creationId xmlns:a16="http://schemas.microsoft.com/office/drawing/2014/main" id="{12FA0A51-DBE2-C1BF-3A9C-4E03A22D83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1284" y="1200543"/>
            <a:ext cx="3412154" cy="4669482"/>
          </a:xfrm>
          <a:prstGeom prst="rect">
            <a:avLst/>
          </a:prstGeom>
        </p:spPr>
      </p:pic>
    </p:spTree>
    <p:extLst>
      <p:ext uri="{BB962C8B-B14F-4D97-AF65-F5344CB8AC3E}">
        <p14:creationId xmlns:p14="http://schemas.microsoft.com/office/powerpoint/2010/main" val="2197119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9E0A5F17-6EF8-BA47-2529-455F49C4E1CF}"/>
              </a:ext>
            </a:extLst>
          </p:cNvPr>
          <p:cNvSpPr/>
          <p:nvPr/>
        </p:nvSpPr>
        <p:spPr>
          <a:xfrm>
            <a:off x="371475" y="728662"/>
            <a:ext cx="11449050" cy="5761038"/>
          </a:xfrm>
          <a:custGeom>
            <a:avLst/>
            <a:gdLst>
              <a:gd name="connsiteX0" fmla="*/ 0 w 11449050"/>
              <a:gd name="connsiteY0" fmla="*/ 320026 h 5761038"/>
              <a:gd name="connsiteX1" fmla="*/ 320026 w 11449050"/>
              <a:gd name="connsiteY1" fmla="*/ 0 h 5761038"/>
              <a:gd name="connsiteX2" fmla="*/ 11129024 w 11449050"/>
              <a:gd name="connsiteY2" fmla="*/ 0 h 5761038"/>
              <a:gd name="connsiteX3" fmla="*/ 11449050 w 11449050"/>
              <a:gd name="connsiteY3" fmla="*/ 320026 h 5761038"/>
              <a:gd name="connsiteX4" fmla="*/ 11449050 w 11449050"/>
              <a:gd name="connsiteY4" fmla="*/ 5441012 h 5761038"/>
              <a:gd name="connsiteX5" fmla="*/ 11129024 w 11449050"/>
              <a:gd name="connsiteY5" fmla="*/ 5761038 h 5761038"/>
              <a:gd name="connsiteX6" fmla="*/ 320026 w 11449050"/>
              <a:gd name="connsiteY6" fmla="*/ 5761038 h 5761038"/>
              <a:gd name="connsiteX7" fmla="*/ 0 w 11449050"/>
              <a:gd name="connsiteY7" fmla="*/ 5441012 h 5761038"/>
              <a:gd name="connsiteX8" fmla="*/ 0 w 11449050"/>
              <a:gd name="connsiteY8" fmla="*/ 320026 h 576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9050" h="5761038" extrusionOk="0">
                <a:moveTo>
                  <a:pt x="0" y="320026"/>
                </a:moveTo>
                <a:cubicBezTo>
                  <a:pt x="-19983" y="130955"/>
                  <a:pt x="129553" y="5152"/>
                  <a:pt x="320026" y="0"/>
                </a:cubicBezTo>
                <a:cubicBezTo>
                  <a:pt x="4936710" y="132882"/>
                  <a:pt x="7123920" y="-84951"/>
                  <a:pt x="11129024" y="0"/>
                </a:cubicBezTo>
                <a:cubicBezTo>
                  <a:pt x="11295733" y="9801"/>
                  <a:pt x="11445121" y="164998"/>
                  <a:pt x="11449050" y="320026"/>
                </a:cubicBezTo>
                <a:cubicBezTo>
                  <a:pt x="11469237" y="2638346"/>
                  <a:pt x="11601530" y="3078302"/>
                  <a:pt x="11449050" y="5441012"/>
                </a:cubicBezTo>
                <a:cubicBezTo>
                  <a:pt x="11455991" y="5618580"/>
                  <a:pt x="11307664" y="5757138"/>
                  <a:pt x="11129024" y="5761038"/>
                </a:cubicBezTo>
                <a:cubicBezTo>
                  <a:pt x="5726941" y="5848677"/>
                  <a:pt x="5191753" y="5688359"/>
                  <a:pt x="320026" y="5761038"/>
                </a:cubicBezTo>
                <a:cubicBezTo>
                  <a:pt x="142191" y="5750647"/>
                  <a:pt x="-5440" y="5625317"/>
                  <a:pt x="0" y="5441012"/>
                </a:cubicBezTo>
                <a:cubicBezTo>
                  <a:pt x="-38581" y="3017256"/>
                  <a:pt x="63341" y="1399793"/>
                  <a:pt x="0" y="320026"/>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200" b="0" i="0" u="none" strike="noStrike" kern="1200" cap="none" spc="0" normalizeH="0" baseline="0" noProof="0" dirty="0">
              <a:ln>
                <a:noFill/>
              </a:ln>
              <a:solidFill>
                <a:srgbClr val="FBEBEC"/>
              </a:solidFill>
              <a:effectLst/>
              <a:uLnTx/>
              <a:uFillTx/>
              <a:latin typeface="Poppins" panose="00000500000000000000" pitchFamily="2" charset="0"/>
              <a:ea typeface="+mn-ea"/>
              <a:cs typeface="Poppins" panose="00000500000000000000" pitchFamily="2" charset="0"/>
            </a:endParaRPr>
          </a:p>
        </p:txBody>
      </p:sp>
      <p:sp>
        <p:nvSpPr>
          <p:cNvPr id="6" name="Rounded Rectangle 1">
            <a:extLst>
              <a:ext uri="{FF2B5EF4-FFF2-40B4-BE49-F238E27FC236}">
                <a16:creationId xmlns:a16="http://schemas.microsoft.com/office/drawing/2014/main" id="{0AF556ED-1BC7-380F-10B2-2BAA49E6C255}"/>
              </a:ext>
            </a:extLst>
          </p:cNvPr>
          <p:cNvSpPr/>
          <p:nvPr/>
        </p:nvSpPr>
        <p:spPr>
          <a:xfrm>
            <a:off x="4902011" y="368300"/>
            <a:ext cx="5106055" cy="6121400"/>
          </a:xfrm>
          <a:custGeom>
            <a:avLst/>
            <a:gdLst>
              <a:gd name="connsiteX0" fmla="*/ 0 w 5106055"/>
              <a:gd name="connsiteY0" fmla="*/ 283641 h 6121400"/>
              <a:gd name="connsiteX1" fmla="*/ 283641 w 5106055"/>
              <a:gd name="connsiteY1" fmla="*/ 0 h 6121400"/>
              <a:gd name="connsiteX2" fmla="*/ 4822414 w 5106055"/>
              <a:gd name="connsiteY2" fmla="*/ 0 h 6121400"/>
              <a:gd name="connsiteX3" fmla="*/ 5106055 w 5106055"/>
              <a:gd name="connsiteY3" fmla="*/ 283641 h 6121400"/>
              <a:gd name="connsiteX4" fmla="*/ 5106055 w 5106055"/>
              <a:gd name="connsiteY4" fmla="*/ 5837759 h 6121400"/>
              <a:gd name="connsiteX5" fmla="*/ 4822414 w 5106055"/>
              <a:gd name="connsiteY5" fmla="*/ 6121400 h 6121400"/>
              <a:gd name="connsiteX6" fmla="*/ 283641 w 5106055"/>
              <a:gd name="connsiteY6" fmla="*/ 6121400 h 6121400"/>
              <a:gd name="connsiteX7" fmla="*/ 0 w 5106055"/>
              <a:gd name="connsiteY7" fmla="*/ 5837759 h 6121400"/>
              <a:gd name="connsiteX8" fmla="*/ 0 w 5106055"/>
              <a:gd name="connsiteY8" fmla="*/ 283641 h 6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6055" h="6121400" fill="none" extrusionOk="0">
                <a:moveTo>
                  <a:pt x="0" y="283641"/>
                </a:moveTo>
                <a:cubicBezTo>
                  <a:pt x="-7471" y="125782"/>
                  <a:pt x="149236" y="18193"/>
                  <a:pt x="283641" y="0"/>
                </a:cubicBezTo>
                <a:cubicBezTo>
                  <a:pt x="2415746" y="130954"/>
                  <a:pt x="4248584" y="43574"/>
                  <a:pt x="4822414" y="0"/>
                </a:cubicBezTo>
                <a:cubicBezTo>
                  <a:pt x="4986388" y="11279"/>
                  <a:pt x="5115060" y="138021"/>
                  <a:pt x="5106055" y="283641"/>
                </a:cubicBezTo>
                <a:cubicBezTo>
                  <a:pt x="4955616" y="1823603"/>
                  <a:pt x="5191934" y="3714200"/>
                  <a:pt x="5106055" y="5837759"/>
                </a:cubicBezTo>
                <a:cubicBezTo>
                  <a:pt x="5096013" y="5996059"/>
                  <a:pt x="4959580" y="6107956"/>
                  <a:pt x="4822414" y="6121400"/>
                </a:cubicBezTo>
                <a:cubicBezTo>
                  <a:pt x="3009185" y="6276597"/>
                  <a:pt x="1527280" y="6284420"/>
                  <a:pt x="283641" y="6121400"/>
                </a:cubicBezTo>
                <a:cubicBezTo>
                  <a:pt x="129073" y="6093225"/>
                  <a:pt x="-12311" y="6001598"/>
                  <a:pt x="0" y="5837759"/>
                </a:cubicBezTo>
                <a:cubicBezTo>
                  <a:pt x="64656" y="3356462"/>
                  <a:pt x="-17807" y="2446832"/>
                  <a:pt x="0" y="283641"/>
                </a:cubicBezTo>
                <a:close/>
              </a:path>
              <a:path w="5106055" h="6121400" stroke="0" extrusionOk="0">
                <a:moveTo>
                  <a:pt x="0" y="283641"/>
                </a:moveTo>
                <a:cubicBezTo>
                  <a:pt x="-20841" y="114135"/>
                  <a:pt x="125040" y="732"/>
                  <a:pt x="283641" y="0"/>
                </a:cubicBezTo>
                <a:cubicBezTo>
                  <a:pt x="2442052" y="132882"/>
                  <a:pt x="2672088" y="-84951"/>
                  <a:pt x="4822414" y="0"/>
                </a:cubicBezTo>
                <a:cubicBezTo>
                  <a:pt x="4960043" y="18576"/>
                  <a:pt x="5102607" y="146049"/>
                  <a:pt x="5106055" y="283641"/>
                </a:cubicBezTo>
                <a:cubicBezTo>
                  <a:pt x="5126242" y="1337317"/>
                  <a:pt x="5258535" y="4588350"/>
                  <a:pt x="5106055" y="5837759"/>
                </a:cubicBezTo>
                <a:cubicBezTo>
                  <a:pt x="5117645" y="5995785"/>
                  <a:pt x="4984322" y="6110581"/>
                  <a:pt x="4822414" y="6121400"/>
                </a:cubicBezTo>
                <a:cubicBezTo>
                  <a:pt x="2759399" y="6209039"/>
                  <a:pt x="2189381" y="6048721"/>
                  <a:pt x="283641" y="6121400"/>
                </a:cubicBezTo>
                <a:cubicBezTo>
                  <a:pt x="125833" y="6110367"/>
                  <a:pt x="-9269" y="6007291"/>
                  <a:pt x="0" y="5837759"/>
                </a:cubicBezTo>
                <a:cubicBezTo>
                  <a:pt x="-38581" y="3973968"/>
                  <a:pt x="63341" y="2411570"/>
                  <a:pt x="0" y="283641"/>
                </a:cubicBezTo>
                <a:close/>
              </a:path>
            </a:pathLst>
          </a:custGeom>
          <a:solidFill>
            <a:srgbClr val="1360A0"/>
          </a:solidFill>
          <a:ln>
            <a:no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200" b="0" i="0" u="none" strike="noStrike" kern="1200" cap="none" spc="0" normalizeH="0" baseline="0" noProof="0" dirty="0">
              <a:ln>
                <a:noFill/>
              </a:ln>
              <a:solidFill>
                <a:srgbClr val="FBEBEC"/>
              </a:solidFill>
              <a:effectLst/>
              <a:uLnTx/>
              <a:uFillTx/>
              <a:latin typeface="Poppins" panose="00000500000000000000" pitchFamily="2" charset="0"/>
              <a:ea typeface="+mn-ea"/>
              <a:cs typeface="Poppins" panose="00000500000000000000" pitchFamily="2" charset="0"/>
            </a:endParaRPr>
          </a:p>
        </p:txBody>
      </p:sp>
      <p:pic>
        <p:nvPicPr>
          <p:cNvPr id="7" name="Picture 6">
            <a:extLst>
              <a:ext uri="{FF2B5EF4-FFF2-40B4-BE49-F238E27FC236}">
                <a16:creationId xmlns:a16="http://schemas.microsoft.com/office/drawing/2014/main" id="{4CF85869-059A-84B7-AE77-BD2E4ABF59E9}"/>
              </a:ext>
            </a:extLst>
          </p:cNvPr>
          <p:cNvPicPr>
            <a:picLocks noChangeAspect="1"/>
          </p:cNvPicPr>
          <p:nvPr/>
        </p:nvPicPr>
        <p:blipFill>
          <a:blip r:embed="rId2">
            <a:alphaModFix amt="10000"/>
          </a:blip>
          <a:stretch>
            <a:fillRect/>
          </a:stretch>
        </p:blipFill>
        <p:spPr>
          <a:xfrm>
            <a:off x="5633643" y="728662"/>
            <a:ext cx="3988735" cy="5364161"/>
          </a:xfrm>
          <a:prstGeom prst="rect">
            <a:avLst/>
          </a:prstGeom>
        </p:spPr>
      </p:pic>
      <p:grpSp>
        <p:nvGrpSpPr>
          <p:cNvPr id="8" name="Group 7">
            <a:extLst>
              <a:ext uri="{FF2B5EF4-FFF2-40B4-BE49-F238E27FC236}">
                <a16:creationId xmlns:a16="http://schemas.microsoft.com/office/drawing/2014/main" id="{A2E8414B-B5AB-0C10-7A29-19E2B8B8AE68}"/>
              </a:ext>
            </a:extLst>
          </p:cNvPr>
          <p:cNvGrpSpPr/>
          <p:nvPr/>
        </p:nvGrpSpPr>
        <p:grpSpPr>
          <a:xfrm>
            <a:off x="731838" y="1603417"/>
            <a:ext cx="3909831" cy="3487200"/>
            <a:chOff x="731838" y="2228958"/>
            <a:chExt cx="3909831" cy="3487200"/>
          </a:xfrm>
        </p:grpSpPr>
        <p:grpSp>
          <p:nvGrpSpPr>
            <p:cNvPr id="9" name="Group 8">
              <a:extLst>
                <a:ext uri="{FF2B5EF4-FFF2-40B4-BE49-F238E27FC236}">
                  <a16:creationId xmlns:a16="http://schemas.microsoft.com/office/drawing/2014/main" id="{DAD6C465-772D-388A-D447-42D311863C06}"/>
                </a:ext>
              </a:extLst>
            </p:cNvPr>
            <p:cNvGrpSpPr/>
            <p:nvPr/>
          </p:nvGrpSpPr>
          <p:grpSpPr>
            <a:xfrm>
              <a:off x="731838" y="2228958"/>
              <a:ext cx="3909831" cy="1054694"/>
              <a:chOff x="731838" y="2113361"/>
              <a:chExt cx="3909831" cy="1054694"/>
            </a:xfrm>
          </p:grpSpPr>
          <p:sp>
            <p:nvSpPr>
              <p:cNvPr id="38" name="TextBox 37">
                <a:extLst>
                  <a:ext uri="{FF2B5EF4-FFF2-40B4-BE49-F238E27FC236}">
                    <a16:creationId xmlns:a16="http://schemas.microsoft.com/office/drawing/2014/main" id="{01C23F7A-A1DD-4E60-3673-755C253F7F52}"/>
                  </a:ext>
                </a:extLst>
              </p:cNvPr>
              <p:cNvSpPr txBox="1"/>
              <p:nvPr/>
            </p:nvSpPr>
            <p:spPr>
              <a:xfrm>
                <a:off x="731838" y="2113361"/>
                <a:ext cx="31854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Poppins" panose="00000500000000000000" pitchFamily="2" charset="0"/>
                    <a:ea typeface="Source Serif Pro" panose="02040603050405020204" pitchFamily="18" charset="0"/>
                    <a:cs typeface="Poppins" panose="00000500000000000000" pitchFamily="2" charset="0"/>
                  </a:rPr>
                  <a:t>Who must file?</a:t>
                </a:r>
              </a:p>
            </p:txBody>
          </p:sp>
          <p:sp>
            <p:nvSpPr>
              <p:cNvPr id="39" name="TextBox 38">
                <a:extLst>
                  <a:ext uri="{FF2B5EF4-FFF2-40B4-BE49-F238E27FC236}">
                    <a16:creationId xmlns:a16="http://schemas.microsoft.com/office/drawing/2014/main" id="{F6CF1786-40AA-A028-9FF5-F26F29D04438}"/>
                  </a:ext>
                </a:extLst>
              </p:cNvPr>
              <p:cNvSpPr txBox="1"/>
              <p:nvPr/>
            </p:nvSpPr>
            <p:spPr>
              <a:xfrm>
                <a:off x="731838" y="2824884"/>
                <a:ext cx="3909831" cy="3431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p:txBody>
          </p:sp>
        </p:grpSp>
        <p:grpSp>
          <p:nvGrpSpPr>
            <p:cNvPr id="10" name="Group 9">
              <a:extLst>
                <a:ext uri="{FF2B5EF4-FFF2-40B4-BE49-F238E27FC236}">
                  <a16:creationId xmlns:a16="http://schemas.microsoft.com/office/drawing/2014/main" id="{3802784D-40AF-26BE-14D7-E3F04841DD8D}"/>
                </a:ext>
              </a:extLst>
            </p:cNvPr>
            <p:cNvGrpSpPr/>
            <p:nvPr/>
          </p:nvGrpSpPr>
          <p:grpSpPr>
            <a:xfrm>
              <a:off x="731838" y="2929504"/>
              <a:ext cx="3909831" cy="2786654"/>
              <a:chOff x="731838" y="2929504"/>
              <a:chExt cx="3909831" cy="2786654"/>
            </a:xfrm>
          </p:grpSpPr>
          <p:grpSp>
            <p:nvGrpSpPr>
              <p:cNvPr id="12" name="Group 11">
                <a:extLst>
                  <a:ext uri="{FF2B5EF4-FFF2-40B4-BE49-F238E27FC236}">
                    <a16:creationId xmlns:a16="http://schemas.microsoft.com/office/drawing/2014/main" id="{00B335EF-D184-FB95-DECE-6A6A4A42A7C9}"/>
                  </a:ext>
                </a:extLst>
              </p:cNvPr>
              <p:cNvGrpSpPr/>
              <p:nvPr/>
            </p:nvGrpSpPr>
            <p:grpSpPr>
              <a:xfrm>
                <a:off x="731838" y="2929504"/>
                <a:ext cx="3880078" cy="1174168"/>
                <a:chOff x="731838" y="2929504"/>
                <a:chExt cx="3880078" cy="1174168"/>
              </a:xfrm>
            </p:grpSpPr>
            <p:sp>
              <p:nvSpPr>
                <p:cNvPr id="36" name="Oval 35">
                  <a:extLst>
                    <a:ext uri="{FF2B5EF4-FFF2-40B4-BE49-F238E27FC236}">
                      <a16:creationId xmlns:a16="http://schemas.microsoft.com/office/drawing/2014/main" id="{A8B920F6-B642-FD33-E3C4-B0A422589D11}"/>
                    </a:ext>
                  </a:extLst>
                </p:cNvPr>
                <p:cNvSpPr/>
                <p:nvPr/>
              </p:nvSpPr>
              <p:spPr>
                <a:xfrm>
                  <a:off x="731838" y="3069405"/>
                  <a:ext cx="522196" cy="522196"/>
                </a:xfrm>
                <a:custGeom>
                  <a:avLst/>
                  <a:gdLst>
                    <a:gd name="connsiteX0" fmla="*/ 0 w 522196"/>
                    <a:gd name="connsiteY0" fmla="*/ 261098 h 522196"/>
                    <a:gd name="connsiteX1" fmla="*/ 261098 w 522196"/>
                    <a:gd name="connsiteY1" fmla="*/ 0 h 522196"/>
                    <a:gd name="connsiteX2" fmla="*/ 522196 w 522196"/>
                    <a:gd name="connsiteY2" fmla="*/ 261098 h 522196"/>
                    <a:gd name="connsiteX3" fmla="*/ 261098 w 522196"/>
                    <a:gd name="connsiteY3" fmla="*/ 522196 h 522196"/>
                    <a:gd name="connsiteX4" fmla="*/ 0 w 522196"/>
                    <a:gd name="connsiteY4" fmla="*/ 261098 h 52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96" h="522196" fill="none" extrusionOk="0">
                      <a:moveTo>
                        <a:pt x="0" y="261098"/>
                      </a:moveTo>
                      <a:cubicBezTo>
                        <a:pt x="27692" y="120183"/>
                        <a:pt x="126225" y="-19196"/>
                        <a:pt x="261098" y="0"/>
                      </a:cubicBezTo>
                      <a:cubicBezTo>
                        <a:pt x="399286" y="-921"/>
                        <a:pt x="505811" y="132324"/>
                        <a:pt x="522196" y="261098"/>
                      </a:cubicBezTo>
                      <a:cubicBezTo>
                        <a:pt x="519634" y="380868"/>
                        <a:pt x="393436" y="538681"/>
                        <a:pt x="261098" y="522196"/>
                      </a:cubicBezTo>
                      <a:cubicBezTo>
                        <a:pt x="140514" y="535417"/>
                        <a:pt x="2325" y="405857"/>
                        <a:pt x="0" y="261098"/>
                      </a:cubicBezTo>
                      <a:close/>
                    </a:path>
                    <a:path w="522196" h="522196" stroke="0" extrusionOk="0">
                      <a:moveTo>
                        <a:pt x="0" y="261098"/>
                      </a:moveTo>
                      <a:cubicBezTo>
                        <a:pt x="-12070" y="109453"/>
                        <a:pt x="99979" y="6350"/>
                        <a:pt x="261098" y="0"/>
                      </a:cubicBezTo>
                      <a:cubicBezTo>
                        <a:pt x="416471" y="2352"/>
                        <a:pt x="517051" y="117062"/>
                        <a:pt x="522196" y="261098"/>
                      </a:cubicBezTo>
                      <a:cubicBezTo>
                        <a:pt x="517775" y="409615"/>
                        <a:pt x="402152" y="539583"/>
                        <a:pt x="261098" y="522196"/>
                      </a:cubicBezTo>
                      <a:cubicBezTo>
                        <a:pt x="100251" y="513088"/>
                        <a:pt x="19346" y="414542"/>
                        <a:pt x="0" y="261098"/>
                      </a:cubicBezTo>
                      <a:close/>
                    </a:path>
                  </a:pathLst>
                </a:custGeom>
                <a:solidFill>
                  <a:schemeClr val="accent1"/>
                </a:solidFill>
                <a:ln>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200" b="0" i="0" u="none" strike="noStrike" kern="1200" cap="none" spc="0" normalizeH="0" baseline="0" noProof="0">
                    <a:ln>
                      <a:noFill/>
                    </a:ln>
                    <a:solidFill>
                      <a:srgbClr val="FBEBEC"/>
                    </a:solidFill>
                    <a:effectLst/>
                    <a:uLnTx/>
                    <a:uFillTx/>
                    <a:latin typeface="Poppins" panose="00000500000000000000" pitchFamily="2" charset="0"/>
                    <a:ea typeface="+mn-ea"/>
                    <a:cs typeface="Poppins" panose="00000500000000000000" pitchFamily="2" charset="0"/>
                  </a:endParaRPr>
                </a:p>
              </p:txBody>
            </p:sp>
            <p:sp>
              <p:nvSpPr>
                <p:cNvPr id="35" name="TextBox 34">
                  <a:extLst>
                    <a:ext uri="{FF2B5EF4-FFF2-40B4-BE49-F238E27FC236}">
                      <a16:creationId xmlns:a16="http://schemas.microsoft.com/office/drawing/2014/main" id="{AE9B830D-72EA-33FD-CB6A-AB52AACB0982}"/>
                    </a:ext>
                  </a:extLst>
                </p:cNvPr>
                <p:cNvSpPr txBox="1"/>
                <p:nvPr/>
              </p:nvSpPr>
              <p:spPr>
                <a:xfrm>
                  <a:off x="1239157" y="2929504"/>
                  <a:ext cx="3372759" cy="11741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Every nonresident who is an exempt individual must complete Form 8843 – irrespective of income or days of presence </a:t>
                  </a:r>
                </a:p>
              </p:txBody>
            </p:sp>
          </p:grpSp>
          <p:grpSp>
            <p:nvGrpSpPr>
              <p:cNvPr id="15" name="Group 14">
                <a:extLst>
                  <a:ext uri="{FF2B5EF4-FFF2-40B4-BE49-F238E27FC236}">
                    <a16:creationId xmlns:a16="http://schemas.microsoft.com/office/drawing/2014/main" id="{8D357EE8-0B87-F42A-8B83-673463B725FB}"/>
                  </a:ext>
                </a:extLst>
              </p:cNvPr>
              <p:cNvGrpSpPr/>
              <p:nvPr/>
            </p:nvGrpSpPr>
            <p:grpSpPr>
              <a:xfrm>
                <a:off x="731838" y="4162530"/>
                <a:ext cx="3894953" cy="1553628"/>
                <a:chOff x="731838" y="4162530"/>
                <a:chExt cx="3894953" cy="1553628"/>
              </a:xfrm>
            </p:grpSpPr>
            <p:grpSp>
              <p:nvGrpSpPr>
                <p:cNvPr id="23" name="Group 22">
                  <a:extLst>
                    <a:ext uri="{FF2B5EF4-FFF2-40B4-BE49-F238E27FC236}">
                      <a16:creationId xmlns:a16="http://schemas.microsoft.com/office/drawing/2014/main" id="{6AD7E5CE-84BB-C143-AAB2-F8C86A1B73E4}"/>
                    </a:ext>
                  </a:extLst>
                </p:cNvPr>
                <p:cNvGrpSpPr/>
                <p:nvPr/>
              </p:nvGrpSpPr>
              <p:grpSpPr>
                <a:xfrm>
                  <a:off x="731838" y="4162530"/>
                  <a:ext cx="522196" cy="987213"/>
                  <a:chOff x="731838" y="3457136"/>
                  <a:chExt cx="522196" cy="987213"/>
                </a:xfrm>
              </p:grpSpPr>
              <p:sp>
                <p:nvSpPr>
                  <p:cNvPr id="26" name="Oval 25">
                    <a:extLst>
                      <a:ext uri="{FF2B5EF4-FFF2-40B4-BE49-F238E27FC236}">
                        <a16:creationId xmlns:a16="http://schemas.microsoft.com/office/drawing/2014/main" id="{F6B0DE43-DB3A-97A8-FBA8-3DA539DB6B18}"/>
                      </a:ext>
                    </a:extLst>
                  </p:cNvPr>
                  <p:cNvSpPr/>
                  <p:nvPr/>
                </p:nvSpPr>
                <p:spPr>
                  <a:xfrm>
                    <a:off x="731838" y="3922153"/>
                    <a:ext cx="522196" cy="522196"/>
                  </a:xfrm>
                  <a:custGeom>
                    <a:avLst/>
                    <a:gdLst>
                      <a:gd name="connsiteX0" fmla="*/ 0 w 522196"/>
                      <a:gd name="connsiteY0" fmla="*/ 261098 h 522196"/>
                      <a:gd name="connsiteX1" fmla="*/ 261098 w 522196"/>
                      <a:gd name="connsiteY1" fmla="*/ 0 h 522196"/>
                      <a:gd name="connsiteX2" fmla="*/ 522196 w 522196"/>
                      <a:gd name="connsiteY2" fmla="*/ 261098 h 522196"/>
                      <a:gd name="connsiteX3" fmla="*/ 261098 w 522196"/>
                      <a:gd name="connsiteY3" fmla="*/ 522196 h 522196"/>
                      <a:gd name="connsiteX4" fmla="*/ 0 w 522196"/>
                      <a:gd name="connsiteY4" fmla="*/ 261098 h 52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96" h="522196" fill="none" extrusionOk="0">
                        <a:moveTo>
                          <a:pt x="0" y="261098"/>
                        </a:moveTo>
                        <a:cubicBezTo>
                          <a:pt x="27692" y="120183"/>
                          <a:pt x="126225" y="-19196"/>
                          <a:pt x="261098" y="0"/>
                        </a:cubicBezTo>
                        <a:cubicBezTo>
                          <a:pt x="399286" y="-921"/>
                          <a:pt x="505811" y="132324"/>
                          <a:pt x="522196" y="261098"/>
                        </a:cubicBezTo>
                        <a:cubicBezTo>
                          <a:pt x="519634" y="380868"/>
                          <a:pt x="393436" y="538681"/>
                          <a:pt x="261098" y="522196"/>
                        </a:cubicBezTo>
                        <a:cubicBezTo>
                          <a:pt x="140514" y="535417"/>
                          <a:pt x="2325" y="405857"/>
                          <a:pt x="0" y="261098"/>
                        </a:cubicBezTo>
                        <a:close/>
                      </a:path>
                      <a:path w="522196" h="522196" stroke="0" extrusionOk="0">
                        <a:moveTo>
                          <a:pt x="0" y="261098"/>
                        </a:moveTo>
                        <a:cubicBezTo>
                          <a:pt x="-12070" y="109453"/>
                          <a:pt x="99979" y="6350"/>
                          <a:pt x="261098" y="0"/>
                        </a:cubicBezTo>
                        <a:cubicBezTo>
                          <a:pt x="416471" y="2352"/>
                          <a:pt x="517051" y="117062"/>
                          <a:pt x="522196" y="261098"/>
                        </a:cubicBezTo>
                        <a:cubicBezTo>
                          <a:pt x="517775" y="409615"/>
                          <a:pt x="402152" y="539583"/>
                          <a:pt x="261098" y="522196"/>
                        </a:cubicBezTo>
                        <a:cubicBezTo>
                          <a:pt x="100251" y="513088"/>
                          <a:pt x="19346" y="414542"/>
                          <a:pt x="0" y="261098"/>
                        </a:cubicBezTo>
                        <a:close/>
                      </a:path>
                    </a:pathLst>
                  </a:custGeom>
                  <a:solidFill>
                    <a:schemeClr val="accent1"/>
                  </a:solidFill>
                  <a:ln>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200" b="0" i="0" u="none" strike="noStrike" kern="1200" cap="none" spc="0" normalizeH="0" baseline="0" noProof="0">
                      <a:ln>
                        <a:noFill/>
                      </a:ln>
                      <a:solidFill>
                        <a:srgbClr val="FBEBEC"/>
                      </a:solidFill>
                      <a:effectLst/>
                      <a:uLnTx/>
                      <a:uFillTx/>
                      <a:latin typeface="Poppins" panose="00000500000000000000" pitchFamily="2" charset="0"/>
                      <a:ea typeface="+mn-ea"/>
                      <a:cs typeface="Poppins" panose="00000500000000000000" pitchFamily="2" charset="0"/>
                    </a:endParaRPr>
                  </a:p>
                </p:txBody>
              </p:sp>
              <p:sp>
                <p:nvSpPr>
                  <p:cNvPr id="30" name="TextBox 29">
                    <a:extLst>
                      <a:ext uri="{FF2B5EF4-FFF2-40B4-BE49-F238E27FC236}">
                        <a16:creationId xmlns:a16="http://schemas.microsoft.com/office/drawing/2014/main" id="{3C9C47BF-2A55-06D7-7E97-37391D753564}"/>
                      </a:ext>
                    </a:extLst>
                  </p:cNvPr>
                  <p:cNvSpPr txBox="1"/>
                  <p:nvPr/>
                </p:nvSpPr>
                <p:spPr>
                  <a:xfrm>
                    <a:off x="900570" y="3457136"/>
                    <a:ext cx="18473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FFFFFF"/>
                      </a:solidFill>
                      <a:effectLst/>
                      <a:uLnTx/>
                      <a:uFillTx/>
                      <a:latin typeface="Poppins" panose="00000500000000000000" pitchFamily="2" charset="0"/>
                      <a:ea typeface="Source Serif Pro" panose="02040603050405020204" pitchFamily="18" charset="0"/>
                      <a:cs typeface="Poppins" panose="00000500000000000000" pitchFamily="2" charset="0"/>
                    </a:endParaRPr>
                  </a:p>
                </p:txBody>
              </p:sp>
            </p:grpSp>
            <p:sp>
              <p:nvSpPr>
                <p:cNvPr id="25" name="TextBox 24">
                  <a:extLst>
                    <a:ext uri="{FF2B5EF4-FFF2-40B4-BE49-F238E27FC236}">
                      <a16:creationId xmlns:a16="http://schemas.microsoft.com/office/drawing/2014/main" id="{F45D0634-2AAD-4C8B-379E-F67462D02F36}"/>
                    </a:ext>
                  </a:extLst>
                </p:cNvPr>
                <p:cNvSpPr txBox="1"/>
                <p:nvPr/>
              </p:nvSpPr>
              <p:spPr>
                <a:xfrm>
                  <a:off x="1254032" y="4264992"/>
                  <a:ext cx="3372759" cy="14511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As there is no personal exemption amount </a:t>
                  </a:r>
                  <a:r>
                    <a:rPr lang="en-US" sz="1200" dirty="0">
                      <a:solidFill>
                        <a:prstClr val="black"/>
                      </a:solidFill>
                      <a:latin typeface="Poppins" panose="00000500000000000000" pitchFamily="2" charset="0"/>
                      <a:cs typeface="Poppins" panose="00000500000000000000" pitchFamily="2" charset="0"/>
                    </a:rPr>
                    <a:t>currently for NRAs</a:t>
                  </a:r>
                  <a:r>
                    <a:rPr kumimoji="0" lang="en-US" sz="12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any nonresidents who have received taxable earnings or income over $0 will have a federal filing requirement (1040-NR)</a:t>
                  </a:r>
                </a:p>
              </p:txBody>
            </p:sp>
          </p:grpSp>
          <p:grpSp>
            <p:nvGrpSpPr>
              <p:cNvPr id="16" name="Group 15">
                <a:extLst>
                  <a:ext uri="{FF2B5EF4-FFF2-40B4-BE49-F238E27FC236}">
                    <a16:creationId xmlns:a16="http://schemas.microsoft.com/office/drawing/2014/main" id="{2A75D48A-C86D-4BB0-CB06-B3C34C785AA2}"/>
                  </a:ext>
                </a:extLst>
              </p:cNvPr>
              <p:cNvGrpSpPr/>
              <p:nvPr/>
            </p:nvGrpSpPr>
            <p:grpSpPr>
              <a:xfrm>
                <a:off x="900570" y="4867924"/>
                <a:ext cx="3741099" cy="375210"/>
                <a:chOff x="900570" y="4867924"/>
                <a:chExt cx="3741099" cy="375210"/>
              </a:xfrm>
            </p:grpSpPr>
            <p:sp>
              <p:nvSpPr>
                <p:cNvPr id="22" name="TextBox 21">
                  <a:extLst>
                    <a:ext uri="{FF2B5EF4-FFF2-40B4-BE49-F238E27FC236}">
                      <a16:creationId xmlns:a16="http://schemas.microsoft.com/office/drawing/2014/main" id="{F0F2D5BC-A6FC-7123-0956-967B9B2C962B}"/>
                    </a:ext>
                  </a:extLst>
                </p:cNvPr>
                <p:cNvSpPr txBox="1"/>
                <p:nvPr/>
              </p:nvSpPr>
              <p:spPr>
                <a:xfrm>
                  <a:off x="900570" y="4867924"/>
                  <a:ext cx="18473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FFFFFF"/>
                    </a:solidFill>
                    <a:effectLst/>
                    <a:uLnTx/>
                    <a:uFillTx/>
                    <a:latin typeface="Poppins" panose="00000500000000000000" pitchFamily="2" charset="0"/>
                    <a:ea typeface="Source Serif Pro" panose="02040603050405020204" pitchFamily="18" charset="0"/>
                    <a:cs typeface="Poppins" panose="00000500000000000000" pitchFamily="2" charset="0"/>
                  </a:endParaRPr>
                </a:p>
              </p:txBody>
            </p:sp>
            <p:sp>
              <p:nvSpPr>
                <p:cNvPr id="20" name="TextBox 19">
                  <a:extLst>
                    <a:ext uri="{FF2B5EF4-FFF2-40B4-BE49-F238E27FC236}">
                      <a16:creationId xmlns:a16="http://schemas.microsoft.com/office/drawing/2014/main" id="{C5F1FD6F-FB67-15CE-D213-3C71B60D98FF}"/>
                    </a:ext>
                  </a:extLst>
                </p:cNvPr>
                <p:cNvSpPr txBox="1"/>
                <p:nvPr/>
              </p:nvSpPr>
              <p:spPr>
                <a:xfrm>
                  <a:off x="1268910" y="4899963"/>
                  <a:ext cx="3372759" cy="3431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p:txBody>
            </p:sp>
          </p:grpSp>
        </p:grpSp>
      </p:grpSp>
      <p:pic>
        <p:nvPicPr>
          <p:cNvPr id="40" name="Picture 39" descr="A person smiling with long hair wearing sunglasses&#10;&#10;Description automatically generated">
            <a:extLst>
              <a:ext uri="{FF2B5EF4-FFF2-40B4-BE49-F238E27FC236}">
                <a16:creationId xmlns:a16="http://schemas.microsoft.com/office/drawing/2014/main" id="{68EB0AA6-EE1C-4D2E-9CA0-38D14961E4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3027" y="1402080"/>
            <a:ext cx="3064022" cy="5455920"/>
          </a:xfrm>
          <a:prstGeom prst="rect">
            <a:avLst/>
          </a:prstGeom>
        </p:spPr>
      </p:pic>
      <p:pic>
        <p:nvPicPr>
          <p:cNvPr id="43" name="Picture 42">
            <a:extLst>
              <a:ext uri="{FF2B5EF4-FFF2-40B4-BE49-F238E27FC236}">
                <a16:creationId xmlns:a16="http://schemas.microsoft.com/office/drawing/2014/main" id="{3E428178-5E97-EEDF-D1EC-5E31C297F922}"/>
              </a:ext>
            </a:extLst>
          </p:cNvPr>
          <p:cNvPicPr>
            <a:picLocks noChangeAspect="1"/>
          </p:cNvPicPr>
          <p:nvPr/>
        </p:nvPicPr>
        <p:blipFill>
          <a:blip r:embed="rId4"/>
          <a:stretch>
            <a:fillRect/>
          </a:stretch>
        </p:blipFill>
        <p:spPr>
          <a:xfrm>
            <a:off x="841040" y="2513273"/>
            <a:ext cx="284123" cy="382096"/>
          </a:xfrm>
          <a:prstGeom prst="rect">
            <a:avLst/>
          </a:prstGeom>
        </p:spPr>
      </p:pic>
      <p:pic>
        <p:nvPicPr>
          <p:cNvPr id="46" name="Picture 45">
            <a:extLst>
              <a:ext uri="{FF2B5EF4-FFF2-40B4-BE49-F238E27FC236}">
                <a16:creationId xmlns:a16="http://schemas.microsoft.com/office/drawing/2014/main" id="{FBC4F322-31FC-8858-A09F-751FE4275B36}"/>
              </a:ext>
            </a:extLst>
          </p:cNvPr>
          <p:cNvPicPr>
            <a:picLocks noChangeAspect="1"/>
          </p:cNvPicPr>
          <p:nvPr/>
        </p:nvPicPr>
        <p:blipFill>
          <a:blip r:embed="rId4"/>
          <a:stretch>
            <a:fillRect/>
          </a:stretch>
        </p:blipFill>
        <p:spPr>
          <a:xfrm>
            <a:off x="850673" y="4042203"/>
            <a:ext cx="284123" cy="382096"/>
          </a:xfrm>
          <a:prstGeom prst="rect">
            <a:avLst/>
          </a:prstGeom>
        </p:spPr>
      </p:pic>
      <p:sp>
        <p:nvSpPr>
          <p:cNvPr id="3" name="Oval 2">
            <a:extLst>
              <a:ext uri="{FF2B5EF4-FFF2-40B4-BE49-F238E27FC236}">
                <a16:creationId xmlns:a16="http://schemas.microsoft.com/office/drawing/2014/main" id="{6A5CE775-D042-49E6-61A5-6D9FC0332B79}"/>
              </a:ext>
            </a:extLst>
          </p:cNvPr>
          <p:cNvSpPr/>
          <p:nvPr/>
        </p:nvSpPr>
        <p:spPr>
          <a:xfrm>
            <a:off x="714333" y="5428674"/>
            <a:ext cx="522196" cy="522196"/>
          </a:xfrm>
          <a:custGeom>
            <a:avLst/>
            <a:gdLst>
              <a:gd name="connsiteX0" fmla="*/ 0 w 522196"/>
              <a:gd name="connsiteY0" fmla="*/ 261098 h 522196"/>
              <a:gd name="connsiteX1" fmla="*/ 261098 w 522196"/>
              <a:gd name="connsiteY1" fmla="*/ 0 h 522196"/>
              <a:gd name="connsiteX2" fmla="*/ 522196 w 522196"/>
              <a:gd name="connsiteY2" fmla="*/ 261098 h 522196"/>
              <a:gd name="connsiteX3" fmla="*/ 261098 w 522196"/>
              <a:gd name="connsiteY3" fmla="*/ 522196 h 522196"/>
              <a:gd name="connsiteX4" fmla="*/ 0 w 522196"/>
              <a:gd name="connsiteY4" fmla="*/ 261098 h 52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96" h="522196" fill="none" extrusionOk="0">
                <a:moveTo>
                  <a:pt x="0" y="261098"/>
                </a:moveTo>
                <a:cubicBezTo>
                  <a:pt x="27692" y="120183"/>
                  <a:pt x="126225" y="-19196"/>
                  <a:pt x="261098" y="0"/>
                </a:cubicBezTo>
                <a:cubicBezTo>
                  <a:pt x="399286" y="-921"/>
                  <a:pt x="505811" y="132324"/>
                  <a:pt x="522196" y="261098"/>
                </a:cubicBezTo>
                <a:cubicBezTo>
                  <a:pt x="519634" y="380868"/>
                  <a:pt x="393436" y="538681"/>
                  <a:pt x="261098" y="522196"/>
                </a:cubicBezTo>
                <a:cubicBezTo>
                  <a:pt x="140514" y="535417"/>
                  <a:pt x="2325" y="405857"/>
                  <a:pt x="0" y="261098"/>
                </a:cubicBezTo>
                <a:close/>
              </a:path>
              <a:path w="522196" h="522196" stroke="0" extrusionOk="0">
                <a:moveTo>
                  <a:pt x="0" y="261098"/>
                </a:moveTo>
                <a:cubicBezTo>
                  <a:pt x="-12070" y="109453"/>
                  <a:pt x="99979" y="6350"/>
                  <a:pt x="261098" y="0"/>
                </a:cubicBezTo>
                <a:cubicBezTo>
                  <a:pt x="416471" y="2352"/>
                  <a:pt x="517051" y="117062"/>
                  <a:pt x="522196" y="261098"/>
                </a:cubicBezTo>
                <a:cubicBezTo>
                  <a:pt x="517775" y="409615"/>
                  <a:pt x="402152" y="539583"/>
                  <a:pt x="261098" y="522196"/>
                </a:cubicBezTo>
                <a:cubicBezTo>
                  <a:pt x="100251" y="513088"/>
                  <a:pt x="19346" y="414542"/>
                  <a:pt x="0" y="261098"/>
                </a:cubicBezTo>
                <a:close/>
              </a:path>
            </a:pathLst>
          </a:custGeom>
          <a:solidFill>
            <a:schemeClr val="accent1"/>
          </a:solidFill>
          <a:ln>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200" b="0" i="0" u="none" strike="noStrike" kern="1200" cap="none" spc="0" normalizeH="0" baseline="0" noProof="0">
              <a:ln>
                <a:noFill/>
              </a:ln>
              <a:solidFill>
                <a:srgbClr val="FBEBEC"/>
              </a:solidFill>
              <a:effectLst/>
              <a:uLnTx/>
              <a:uFillTx/>
              <a:latin typeface="Poppins" panose="00000500000000000000" pitchFamily="2" charset="0"/>
              <a:ea typeface="+mn-ea"/>
              <a:cs typeface="Poppins" panose="00000500000000000000" pitchFamily="2" charset="0"/>
            </a:endParaRPr>
          </a:p>
        </p:txBody>
      </p:sp>
      <p:pic>
        <p:nvPicPr>
          <p:cNvPr id="4" name="Picture 3">
            <a:extLst>
              <a:ext uri="{FF2B5EF4-FFF2-40B4-BE49-F238E27FC236}">
                <a16:creationId xmlns:a16="http://schemas.microsoft.com/office/drawing/2014/main" id="{538297D8-2360-9696-62D5-A38C7BCCD6F5}"/>
              </a:ext>
            </a:extLst>
          </p:cNvPr>
          <p:cNvPicPr>
            <a:picLocks noChangeAspect="1"/>
          </p:cNvPicPr>
          <p:nvPr/>
        </p:nvPicPr>
        <p:blipFill>
          <a:blip r:embed="rId4"/>
          <a:stretch>
            <a:fillRect/>
          </a:stretch>
        </p:blipFill>
        <p:spPr>
          <a:xfrm>
            <a:off x="845328" y="5498724"/>
            <a:ext cx="284123" cy="382096"/>
          </a:xfrm>
          <a:prstGeom prst="rect">
            <a:avLst/>
          </a:prstGeom>
        </p:spPr>
      </p:pic>
      <p:sp>
        <p:nvSpPr>
          <p:cNvPr id="11" name="TextBox 10">
            <a:extLst>
              <a:ext uri="{FF2B5EF4-FFF2-40B4-BE49-F238E27FC236}">
                <a16:creationId xmlns:a16="http://schemas.microsoft.com/office/drawing/2014/main" id="{5CF9076F-4E17-B883-1761-9CF60C88F5C1}"/>
              </a:ext>
            </a:extLst>
          </p:cNvPr>
          <p:cNvSpPr txBox="1"/>
          <p:nvPr/>
        </p:nvSpPr>
        <p:spPr>
          <a:xfrm>
            <a:off x="1236529" y="5225782"/>
            <a:ext cx="3372759" cy="89716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Even if you were only present in the US for a short period, you will still need to file for that year</a:t>
            </a:r>
          </a:p>
        </p:txBody>
      </p:sp>
    </p:spTree>
    <p:extLst>
      <p:ext uri="{BB962C8B-B14F-4D97-AF65-F5344CB8AC3E}">
        <p14:creationId xmlns:p14="http://schemas.microsoft.com/office/powerpoint/2010/main" val="2625731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C3A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D5956D-1770-FF7E-CFBA-08A189B4C29C}"/>
              </a:ext>
            </a:extLst>
          </p:cNvPr>
          <p:cNvSpPr txBox="1"/>
          <p:nvPr/>
        </p:nvSpPr>
        <p:spPr>
          <a:xfrm>
            <a:off x="731838" y="2890391"/>
            <a:ext cx="493929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FFFFFF"/>
                </a:solidFill>
                <a:effectLst/>
                <a:uLnTx/>
                <a:uFillTx/>
                <a:latin typeface="Source Serif Pro" panose="02040603050405020204" pitchFamily="18" charset="0"/>
                <a:ea typeface="Source Serif Pro" panose="02040603050405020204" pitchFamily="18" charset="0"/>
                <a:cs typeface="Calibri" panose="020F0502020204030204" pitchFamily="34" charset="0"/>
              </a:rPr>
              <a:t>Form 8843 – minimum filing requirement for all</a:t>
            </a:r>
          </a:p>
        </p:txBody>
      </p:sp>
      <p:sp>
        <p:nvSpPr>
          <p:cNvPr id="5" name="Rounded Rectangle 7">
            <a:extLst>
              <a:ext uri="{FF2B5EF4-FFF2-40B4-BE49-F238E27FC236}">
                <a16:creationId xmlns:a16="http://schemas.microsoft.com/office/drawing/2014/main" id="{905F64BC-E8B9-F0FB-64D1-9872BB00F234}"/>
              </a:ext>
            </a:extLst>
          </p:cNvPr>
          <p:cNvSpPr/>
          <p:nvPr/>
        </p:nvSpPr>
        <p:spPr>
          <a:xfrm>
            <a:off x="7842279" y="728662"/>
            <a:ext cx="3531929" cy="5364163"/>
          </a:xfrm>
          <a:custGeom>
            <a:avLst/>
            <a:gdLst>
              <a:gd name="connsiteX0" fmla="*/ 0 w 3531929"/>
              <a:gd name="connsiteY0" fmla="*/ 196199 h 5364163"/>
              <a:gd name="connsiteX1" fmla="*/ 196199 w 3531929"/>
              <a:gd name="connsiteY1" fmla="*/ 0 h 5364163"/>
              <a:gd name="connsiteX2" fmla="*/ 3335730 w 3531929"/>
              <a:gd name="connsiteY2" fmla="*/ 0 h 5364163"/>
              <a:gd name="connsiteX3" fmla="*/ 3531929 w 3531929"/>
              <a:gd name="connsiteY3" fmla="*/ 196199 h 5364163"/>
              <a:gd name="connsiteX4" fmla="*/ 3531929 w 3531929"/>
              <a:gd name="connsiteY4" fmla="*/ 5167964 h 5364163"/>
              <a:gd name="connsiteX5" fmla="*/ 3335730 w 3531929"/>
              <a:gd name="connsiteY5" fmla="*/ 5364163 h 5364163"/>
              <a:gd name="connsiteX6" fmla="*/ 196199 w 3531929"/>
              <a:gd name="connsiteY6" fmla="*/ 5364163 h 5364163"/>
              <a:gd name="connsiteX7" fmla="*/ 0 w 3531929"/>
              <a:gd name="connsiteY7" fmla="*/ 5167964 h 5364163"/>
              <a:gd name="connsiteX8" fmla="*/ 0 w 3531929"/>
              <a:gd name="connsiteY8" fmla="*/ 19619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29" h="5364163" extrusionOk="0">
                <a:moveTo>
                  <a:pt x="0" y="196199"/>
                </a:moveTo>
                <a:cubicBezTo>
                  <a:pt x="-17521" y="77034"/>
                  <a:pt x="79835" y="3005"/>
                  <a:pt x="196199" y="0"/>
                </a:cubicBezTo>
                <a:cubicBezTo>
                  <a:pt x="1291811" y="132882"/>
                  <a:pt x="2816964" y="-84951"/>
                  <a:pt x="3335730" y="0"/>
                </a:cubicBezTo>
                <a:cubicBezTo>
                  <a:pt x="3430484" y="13285"/>
                  <a:pt x="3530372" y="96449"/>
                  <a:pt x="3531929" y="196199"/>
                </a:cubicBezTo>
                <a:cubicBezTo>
                  <a:pt x="3552116" y="2518630"/>
                  <a:pt x="3684409" y="2768688"/>
                  <a:pt x="3531929" y="5167964"/>
                </a:cubicBezTo>
                <a:cubicBezTo>
                  <a:pt x="3545279" y="5277906"/>
                  <a:pt x="3446453" y="5359297"/>
                  <a:pt x="3335730" y="5364163"/>
                </a:cubicBezTo>
                <a:cubicBezTo>
                  <a:pt x="2118745" y="5451802"/>
                  <a:pt x="1498427" y="5291484"/>
                  <a:pt x="196199" y="5364163"/>
                </a:cubicBezTo>
                <a:cubicBezTo>
                  <a:pt x="87118" y="5357267"/>
                  <a:pt x="-7007" y="5286060"/>
                  <a:pt x="0" y="5167964"/>
                </a:cubicBezTo>
                <a:cubicBezTo>
                  <a:pt x="-38581" y="2688566"/>
                  <a:pt x="63341" y="1784602"/>
                  <a:pt x="0" y="196199"/>
                </a:cubicBezTo>
                <a:close/>
              </a:path>
            </a:pathLst>
          </a:custGeom>
          <a:noFill/>
          <a:ln>
            <a:solidFill>
              <a:schemeClr val="bg2"/>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336424E1-8A6A-13AD-0724-04064AA19A44}"/>
              </a:ext>
            </a:extLst>
          </p:cNvPr>
          <p:cNvPicPr>
            <a:picLocks noChangeAspect="1"/>
          </p:cNvPicPr>
          <p:nvPr/>
        </p:nvPicPr>
        <p:blipFill>
          <a:blip r:embed="rId2">
            <a:alphaModFix amt="10000"/>
          </a:blip>
          <a:stretch>
            <a:fillRect/>
          </a:stretch>
        </p:blipFill>
        <p:spPr>
          <a:xfrm>
            <a:off x="360987" y="558541"/>
            <a:ext cx="3988735" cy="5364161"/>
          </a:xfrm>
          <a:prstGeom prst="rect">
            <a:avLst/>
          </a:prstGeom>
        </p:spPr>
      </p:pic>
      <p:pic>
        <p:nvPicPr>
          <p:cNvPr id="6" name="Picture 5">
            <a:extLst>
              <a:ext uri="{FF2B5EF4-FFF2-40B4-BE49-F238E27FC236}">
                <a16:creationId xmlns:a16="http://schemas.microsoft.com/office/drawing/2014/main" id="{ACC020FB-99C7-5FBA-0075-A5D6F9D2FA63}"/>
              </a:ext>
            </a:extLst>
          </p:cNvPr>
          <p:cNvPicPr>
            <a:picLocks noChangeAspect="1"/>
          </p:cNvPicPr>
          <p:nvPr/>
        </p:nvPicPr>
        <p:blipFill>
          <a:blip r:embed="rId3"/>
          <a:stretch>
            <a:fillRect/>
          </a:stretch>
        </p:blipFill>
        <p:spPr>
          <a:xfrm>
            <a:off x="5904980" y="960582"/>
            <a:ext cx="4072890" cy="4936836"/>
          </a:xfrm>
          <a:prstGeom prst="roundRect">
            <a:avLst>
              <a:gd name="adj" fmla="val 3741"/>
            </a:avLst>
          </a:prstGeom>
        </p:spPr>
      </p:pic>
    </p:spTree>
    <p:extLst>
      <p:ext uri="{BB962C8B-B14F-4D97-AF65-F5344CB8AC3E}">
        <p14:creationId xmlns:p14="http://schemas.microsoft.com/office/powerpoint/2010/main" val="1309265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596764-E63D-1EC6-0737-53B0E09CF6C7}"/>
              </a:ext>
            </a:extLst>
          </p:cNvPr>
          <p:cNvGrpSpPr/>
          <p:nvPr/>
        </p:nvGrpSpPr>
        <p:grpSpPr>
          <a:xfrm>
            <a:off x="644670" y="827834"/>
            <a:ext cx="5641802" cy="1054694"/>
            <a:chOff x="731838" y="728663"/>
            <a:chExt cx="5641802" cy="1054694"/>
          </a:xfrm>
        </p:grpSpPr>
        <p:sp>
          <p:nvSpPr>
            <p:cNvPr id="3" name="TextBox 2">
              <a:extLst>
                <a:ext uri="{FF2B5EF4-FFF2-40B4-BE49-F238E27FC236}">
                  <a16:creationId xmlns:a16="http://schemas.microsoft.com/office/drawing/2014/main" id="{D8D5956D-1770-FF7E-CFBA-08A189B4C29C}"/>
                </a:ext>
              </a:extLst>
            </p:cNvPr>
            <p:cNvSpPr txBox="1"/>
            <p:nvPr/>
          </p:nvSpPr>
          <p:spPr>
            <a:xfrm>
              <a:off x="731838" y="728663"/>
              <a:ext cx="33201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Calibri" panose="020F0502020204030204" pitchFamily="34" charset="0"/>
                </a:rPr>
                <a:t>Before we start…</a:t>
              </a:r>
            </a:p>
          </p:txBody>
        </p:sp>
        <p:sp>
          <p:nvSpPr>
            <p:cNvPr id="2" name="TextBox 1">
              <a:extLst>
                <a:ext uri="{FF2B5EF4-FFF2-40B4-BE49-F238E27FC236}">
                  <a16:creationId xmlns:a16="http://schemas.microsoft.com/office/drawing/2014/main" id="{49ADE269-0EDD-D745-BB3F-3FFBB4C084E2}"/>
                </a:ext>
              </a:extLst>
            </p:cNvPr>
            <p:cNvSpPr txBox="1"/>
            <p:nvPr/>
          </p:nvSpPr>
          <p:spPr>
            <a:xfrm>
              <a:off x="731838" y="1440186"/>
              <a:ext cx="5641802" cy="343171"/>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
                  <a:srgbClr val="1360A0"/>
                </a:buClr>
                <a:buSzPct val="110000"/>
                <a:buFont typeface="Arial" panose="020B0604020202020204" pitchFamily="34" charset="0"/>
                <a:buChar char="•"/>
                <a:tabLst/>
                <a:defRPr/>
              </a:pPr>
              <a:endParaRPr kumimoji="0" lang="en-GB" sz="1200" b="0" i="0" u="none" strike="noStrike" kern="1200" cap="none" spc="0" normalizeH="0" baseline="0" noProof="0" dirty="0">
                <a:ln>
                  <a:noFill/>
                </a:ln>
                <a:solidFill>
                  <a:srgbClr val="000F1D"/>
                </a:solidFill>
                <a:effectLst/>
                <a:uLnTx/>
                <a:uFillTx/>
                <a:latin typeface="Poppins" panose="00000500000000000000" pitchFamily="2" charset="0"/>
                <a:cs typeface="Poppins" panose="00000500000000000000" pitchFamily="2" charset="0"/>
              </a:endParaRPr>
            </a:p>
          </p:txBody>
        </p:sp>
      </p:grpSp>
      <p:sp>
        <p:nvSpPr>
          <p:cNvPr id="11" name="TextBox 10">
            <a:extLst>
              <a:ext uri="{FF2B5EF4-FFF2-40B4-BE49-F238E27FC236}">
                <a16:creationId xmlns:a16="http://schemas.microsoft.com/office/drawing/2014/main" id="{A4E25665-2364-4492-DB59-C1BC755E1528}"/>
              </a:ext>
            </a:extLst>
          </p:cNvPr>
          <p:cNvSpPr txBox="1"/>
          <p:nvPr/>
        </p:nvSpPr>
        <p:spPr>
          <a:xfrm>
            <a:off x="737653" y="2223303"/>
            <a:ext cx="4731010" cy="2893100"/>
          </a:xfrm>
          <a:prstGeom prst="rect">
            <a:avLst/>
          </a:prstGeom>
          <a:noFill/>
        </p:spPr>
        <p:txBody>
          <a:bodyPr wrap="square">
            <a:spAutoFit/>
          </a:bodyPr>
          <a:lstStyle/>
          <a:p>
            <a:r>
              <a:rPr lang="en-US" sz="1400" b="1" dirty="0">
                <a:solidFill>
                  <a:srgbClr val="000F1D"/>
                </a:solidFill>
                <a:latin typeface="Poppins" panose="00000500000000000000" pitchFamily="2" charset="0"/>
                <a:cs typeface="Poppins" panose="00000500000000000000" pitchFamily="2" charset="0"/>
              </a:rPr>
              <a:t>Disclaimer:</a:t>
            </a:r>
          </a:p>
          <a:p>
            <a:endParaRPr lang="en-US" sz="1400" dirty="0">
              <a:solidFill>
                <a:srgbClr val="000F1D"/>
              </a:solidFill>
              <a:latin typeface="Poppins" panose="00000500000000000000" pitchFamily="2" charset="0"/>
              <a:cs typeface="Poppins" panose="00000500000000000000" pitchFamily="2" charset="0"/>
            </a:endParaRPr>
          </a:p>
          <a:p>
            <a:pPr>
              <a:lnSpc>
                <a:spcPct val="150000"/>
              </a:lnSpc>
            </a:pPr>
            <a:r>
              <a:rPr lang="en-US" sz="1400" dirty="0">
                <a:latin typeface="Poppins" panose="00000500000000000000" pitchFamily="2" charset="0"/>
                <a:cs typeface="Poppins" panose="00000500000000000000" pitchFamily="2" charset="0"/>
              </a:rPr>
              <a:t>The aim of this presentation is to provide you with a general understanding of tax principles as they apply to J1 visa holders and as such, is for information purposes only. Each individual has a unique tax position and is responsible for their own tax determination and compliance.</a:t>
            </a:r>
          </a:p>
          <a:p>
            <a:endParaRPr lang="en-US" sz="1400" dirty="0">
              <a:solidFill>
                <a:srgbClr val="000F1D"/>
              </a:solidFill>
              <a:latin typeface="Poppins" panose="00000500000000000000" pitchFamily="2" charset="0"/>
              <a:cs typeface="Poppins" panose="00000500000000000000" pitchFamily="2" charset="0"/>
            </a:endParaRPr>
          </a:p>
          <a:p>
            <a:endParaRPr lang="en-US" sz="1400" dirty="0">
              <a:solidFill>
                <a:srgbClr val="000F1D"/>
              </a:solidFill>
              <a:latin typeface="Poppins" panose="00000500000000000000" pitchFamily="2" charset="0"/>
              <a:cs typeface="Poppins" panose="00000500000000000000" pitchFamily="2" charset="0"/>
            </a:endParaRPr>
          </a:p>
        </p:txBody>
      </p:sp>
      <p:sp>
        <p:nvSpPr>
          <p:cNvPr id="6" name="Rounded Rectangle 7">
            <a:extLst>
              <a:ext uri="{FF2B5EF4-FFF2-40B4-BE49-F238E27FC236}">
                <a16:creationId xmlns:a16="http://schemas.microsoft.com/office/drawing/2014/main" id="{B99C33E8-174E-984F-A899-F34C7451E5E5}"/>
              </a:ext>
            </a:extLst>
          </p:cNvPr>
          <p:cNvSpPr/>
          <p:nvPr/>
        </p:nvSpPr>
        <p:spPr>
          <a:xfrm>
            <a:off x="8288594" y="728662"/>
            <a:ext cx="3531929" cy="5364163"/>
          </a:xfrm>
          <a:custGeom>
            <a:avLst/>
            <a:gdLst>
              <a:gd name="connsiteX0" fmla="*/ 0 w 3531929"/>
              <a:gd name="connsiteY0" fmla="*/ 196199 h 5364163"/>
              <a:gd name="connsiteX1" fmla="*/ 196199 w 3531929"/>
              <a:gd name="connsiteY1" fmla="*/ 0 h 5364163"/>
              <a:gd name="connsiteX2" fmla="*/ 3335730 w 3531929"/>
              <a:gd name="connsiteY2" fmla="*/ 0 h 5364163"/>
              <a:gd name="connsiteX3" fmla="*/ 3531929 w 3531929"/>
              <a:gd name="connsiteY3" fmla="*/ 196199 h 5364163"/>
              <a:gd name="connsiteX4" fmla="*/ 3531929 w 3531929"/>
              <a:gd name="connsiteY4" fmla="*/ 5167964 h 5364163"/>
              <a:gd name="connsiteX5" fmla="*/ 3335730 w 3531929"/>
              <a:gd name="connsiteY5" fmla="*/ 5364163 h 5364163"/>
              <a:gd name="connsiteX6" fmla="*/ 196199 w 3531929"/>
              <a:gd name="connsiteY6" fmla="*/ 5364163 h 5364163"/>
              <a:gd name="connsiteX7" fmla="*/ 0 w 3531929"/>
              <a:gd name="connsiteY7" fmla="*/ 5167964 h 5364163"/>
              <a:gd name="connsiteX8" fmla="*/ 0 w 3531929"/>
              <a:gd name="connsiteY8" fmla="*/ 19619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29" h="5364163" extrusionOk="0">
                <a:moveTo>
                  <a:pt x="0" y="196199"/>
                </a:moveTo>
                <a:cubicBezTo>
                  <a:pt x="-17521" y="77034"/>
                  <a:pt x="79835" y="3005"/>
                  <a:pt x="196199" y="0"/>
                </a:cubicBezTo>
                <a:cubicBezTo>
                  <a:pt x="1291811" y="132882"/>
                  <a:pt x="2816964" y="-84951"/>
                  <a:pt x="3335730" y="0"/>
                </a:cubicBezTo>
                <a:cubicBezTo>
                  <a:pt x="3430484" y="13285"/>
                  <a:pt x="3530372" y="96449"/>
                  <a:pt x="3531929" y="196199"/>
                </a:cubicBezTo>
                <a:cubicBezTo>
                  <a:pt x="3552116" y="2518630"/>
                  <a:pt x="3684409" y="2768688"/>
                  <a:pt x="3531929" y="5167964"/>
                </a:cubicBezTo>
                <a:cubicBezTo>
                  <a:pt x="3545279" y="5277906"/>
                  <a:pt x="3446453" y="5359297"/>
                  <a:pt x="3335730" y="5364163"/>
                </a:cubicBezTo>
                <a:cubicBezTo>
                  <a:pt x="2118745" y="5451802"/>
                  <a:pt x="1498427" y="5291484"/>
                  <a:pt x="196199" y="5364163"/>
                </a:cubicBezTo>
                <a:cubicBezTo>
                  <a:pt x="87118" y="5357267"/>
                  <a:pt x="-7007" y="5286060"/>
                  <a:pt x="0" y="5167964"/>
                </a:cubicBezTo>
                <a:cubicBezTo>
                  <a:pt x="-38581" y="2688566"/>
                  <a:pt x="63341" y="1784602"/>
                  <a:pt x="0" y="196199"/>
                </a:cubicBezTo>
                <a:close/>
              </a:path>
            </a:pathLst>
          </a:custGeom>
          <a:noFill/>
          <a:ln>
            <a:solidFill>
              <a:schemeClr val="accent5"/>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dirty="0"/>
          </a:p>
        </p:txBody>
      </p:sp>
      <p:sp>
        <p:nvSpPr>
          <p:cNvPr id="8" name="Rounded Rectangle 32">
            <a:extLst>
              <a:ext uri="{FF2B5EF4-FFF2-40B4-BE49-F238E27FC236}">
                <a16:creationId xmlns:a16="http://schemas.microsoft.com/office/drawing/2014/main" id="{DB8D2133-2226-242E-63D3-4E16366E69D6}"/>
              </a:ext>
            </a:extLst>
          </p:cNvPr>
          <p:cNvSpPr/>
          <p:nvPr/>
        </p:nvSpPr>
        <p:spPr>
          <a:xfrm>
            <a:off x="7089060" y="987975"/>
            <a:ext cx="3630240" cy="4882049"/>
          </a:xfrm>
          <a:prstGeom prst="roundRect">
            <a:avLst>
              <a:gd name="adj" fmla="val 5555"/>
            </a:avLst>
          </a:prstGeom>
          <a:blipFill dpi="0" rotWithShape="1">
            <a:blip r:embed="rId2" cstate="screen">
              <a:extLst>
                <a:ext uri="{28A0092B-C50C-407E-A947-70E740481C1C}">
                  <a14:useLocalDpi xmlns:a14="http://schemas.microsoft.com/office/drawing/2010/main"/>
                </a:ext>
              </a:extLst>
            </a:blip>
            <a:srcRect/>
            <a:stretch>
              <a:fillRect/>
            </a:stretch>
          </a:blipFill>
          <a:ln>
            <a:noFill/>
            <a:extLst>
              <a:ext uri="{C807C97D-BFC1-408E-A445-0C87EB9F89A2}">
                <ask:lineSketchStyleProps xmlns:ask="http://schemas.microsoft.com/office/drawing/2018/sketchyshapes" sd="1219033472">
                  <a:custGeom>
                    <a:avLst/>
                    <a:gdLst>
                      <a:gd name="connsiteX0" fmla="*/ 0 w 3630240"/>
                      <a:gd name="connsiteY0" fmla="*/ 201660 h 4882049"/>
                      <a:gd name="connsiteX1" fmla="*/ 201660 w 3630240"/>
                      <a:gd name="connsiteY1" fmla="*/ 0 h 4882049"/>
                      <a:gd name="connsiteX2" fmla="*/ 3428580 w 3630240"/>
                      <a:gd name="connsiteY2" fmla="*/ 0 h 4882049"/>
                      <a:gd name="connsiteX3" fmla="*/ 3630240 w 3630240"/>
                      <a:gd name="connsiteY3" fmla="*/ 201660 h 4882049"/>
                      <a:gd name="connsiteX4" fmla="*/ 3630240 w 3630240"/>
                      <a:gd name="connsiteY4" fmla="*/ 4680389 h 4882049"/>
                      <a:gd name="connsiteX5" fmla="*/ 3428580 w 3630240"/>
                      <a:gd name="connsiteY5" fmla="*/ 4882049 h 4882049"/>
                      <a:gd name="connsiteX6" fmla="*/ 201660 w 3630240"/>
                      <a:gd name="connsiteY6" fmla="*/ 4882049 h 4882049"/>
                      <a:gd name="connsiteX7" fmla="*/ 0 w 3630240"/>
                      <a:gd name="connsiteY7" fmla="*/ 4680389 h 4882049"/>
                      <a:gd name="connsiteX8" fmla="*/ 0 w 3630240"/>
                      <a:gd name="connsiteY8" fmla="*/ 201660 h 488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240" h="4882049" extrusionOk="0">
                        <a:moveTo>
                          <a:pt x="0" y="201660"/>
                        </a:moveTo>
                        <a:cubicBezTo>
                          <a:pt x="-15559" y="80689"/>
                          <a:pt x="76325" y="5240"/>
                          <a:pt x="201660" y="0"/>
                        </a:cubicBezTo>
                        <a:cubicBezTo>
                          <a:pt x="669105" y="132882"/>
                          <a:pt x="2862312" y="-84951"/>
                          <a:pt x="3428580" y="0"/>
                        </a:cubicBezTo>
                        <a:cubicBezTo>
                          <a:pt x="3532273" y="7501"/>
                          <a:pt x="3627033" y="108011"/>
                          <a:pt x="3630240" y="201660"/>
                        </a:cubicBezTo>
                        <a:cubicBezTo>
                          <a:pt x="3650427" y="1346961"/>
                          <a:pt x="3782720" y="4156182"/>
                          <a:pt x="3630240" y="4680389"/>
                        </a:cubicBezTo>
                        <a:cubicBezTo>
                          <a:pt x="3651055" y="4794232"/>
                          <a:pt x="3544611" y="4872465"/>
                          <a:pt x="3428580" y="4882049"/>
                        </a:cubicBezTo>
                        <a:cubicBezTo>
                          <a:pt x="2103106" y="4969688"/>
                          <a:pt x="1090542" y="4809370"/>
                          <a:pt x="201660" y="4882049"/>
                        </a:cubicBezTo>
                        <a:cubicBezTo>
                          <a:pt x="88324" y="4863336"/>
                          <a:pt x="-2419" y="4795125"/>
                          <a:pt x="0" y="4680389"/>
                        </a:cubicBezTo>
                        <a:cubicBezTo>
                          <a:pt x="-38581" y="3209407"/>
                          <a:pt x="63341" y="2070872"/>
                          <a:pt x="0" y="201660"/>
                        </a:cubicBezTo>
                        <a:close/>
                      </a:path>
                    </a:pathLst>
                  </a:custGeom>
                  <ask:type>
                    <ask:lineSketchNon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dirty="0"/>
          </a:p>
        </p:txBody>
      </p:sp>
      <p:pic>
        <p:nvPicPr>
          <p:cNvPr id="10" name="Picture 9">
            <a:extLst>
              <a:ext uri="{FF2B5EF4-FFF2-40B4-BE49-F238E27FC236}">
                <a16:creationId xmlns:a16="http://schemas.microsoft.com/office/drawing/2014/main" id="{452610A9-222A-3C91-DB1C-DE08C587C39C}"/>
              </a:ext>
            </a:extLst>
          </p:cNvPr>
          <p:cNvPicPr>
            <a:picLocks noChangeAspect="1"/>
          </p:cNvPicPr>
          <p:nvPr/>
        </p:nvPicPr>
        <p:blipFill>
          <a:blip r:embed="rId3">
            <a:alphaModFix amt="75000"/>
          </a:blip>
          <a:stretch>
            <a:fillRect/>
          </a:stretch>
        </p:blipFill>
        <p:spPr>
          <a:xfrm>
            <a:off x="5177527" y="728663"/>
            <a:ext cx="3823065" cy="5141361"/>
          </a:xfrm>
          <a:prstGeom prst="rect">
            <a:avLst/>
          </a:prstGeom>
        </p:spPr>
      </p:pic>
    </p:spTree>
    <p:extLst>
      <p:ext uri="{BB962C8B-B14F-4D97-AF65-F5344CB8AC3E}">
        <p14:creationId xmlns:p14="http://schemas.microsoft.com/office/powerpoint/2010/main" val="2331635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ED5FF8F-F450-0510-9573-7F113BED2CD7}"/>
              </a:ext>
            </a:extLst>
          </p:cNvPr>
          <p:cNvGrpSpPr/>
          <p:nvPr/>
        </p:nvGrpSpPr>
        <p:grpSpPr>
          <a:xfrm>
            <a:off x="677410" y="958472"/>
            <a:ext cx="8771858" cy="4483663"/>
            <a:chOff x="731839" y="728663"/>
            <a:chExt cx="8771858" cy="4483663"/>
          </a:xfrm>
        </p:grpSpPr>
        <p:sp>
          <p:nvSpPr>
            <p:cNvPr id="6" name="TextBox 5">
              <a:extLst>
                <a:ext uri="{FF2B5EF4-FFF2-40B4-BE49-F238E27FC236}">
                  <a16:creationId xmlns:a16="http://schemas.microsoft.com/office/drawing/2014/main" id="{CD1CEA82-B6F9-30B3-3CD3-E79F65627211}"/>
                </a:ext>
              </a:extLst>
            </p:cNvPr>
            <p:cNvSpPr txBox="1"/>
            <p:nvPr/>
          </p:nvSpPr>
          <p:spPr>
            <a:xfrm>
              <a:off x="731839" y="728663"/>
              <a:ext cx="87718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rPr>
                <a:t>Income which does not trigger a filing requirement for nonresidents</a:t>
              </a:r>
              <a:endPar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38B668F-79D4-8A06-617F-E1494238AFFA}"/>
                </a:ext>
              </a:extLst>
            </p:cNvPr>
            <p:cNvSpPr txBox="1"/>
            <p:nvPr/>
          </p:nvSpPr>
          <p:spPr>
            <a:xfrm>
              <a:off x="731839" y="1918860"/>
              <a:ext cx="8020276" cy="329346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Money transferred from parents/relatives overseas</a:t>
              </a: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endPar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Income ‘earned’ in home country (investment income, rent, job before moving to US, etc.)</a:t>
              </a: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endPar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Interest on regular savings account</a:t>
              </a: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endPar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A scholarship, fellowship, grant, targeted grant, or an achievement award received by a nonresident alien for activities conducted outside the United States is treated as foreign source income. (Pub. 515)</a:t>
              </a:r>
            </a:p>
          </p:txBody>
        </p:sp>
      </p:grpSp>
      <p:pic>
        <p:nvPicPr>
          <p:cNvPr id="2" name="Picture 1">
            <a:extLst>
              <a:ext uri="{FF2B5EF4-FFF2-40B4-BE49-F238E27FC236}">
                <a16:creationId xmlns:a16="http://schemas.microsoft.com/office/drawing/2014/main" id="{5E5C270B-0CDB-CA90-95F5-97DCA4C3301B}"/>
              </a:ext>
            </a:extLst>
          </p:cNvPr>
          <p:cNvPicPr>
            <a:picLocks noChangeAspect="1"/>
          </p:cNvPicPr>
          <p:nvPr/>
        </p:nvPicPr>
        <p:blipFill>
          <a:blip r:embed="rId4">
            <a:alphaModFix amt="5000"/>
          </a:blip>
          <a:stretch>
            <a:fillRect/>
          </a:stretch>
        </p:blipFill>
        <p:spPr>
          <a:xfrm>
            <a:off x="7145493" y="653594"/>
            <a:ext cx="3988736" cy="5364163"/>
          </a:xfrm>
          <a:prstGeom prst="rect">
            <a:avLst/>
          </a:prstGeom>
        </p:spPr>
      </p:pic>
    </p:spTree>
    <p:extLst>
      <p:ext uri="{BB962C8B-B14F-4D97-AF65-F5344CB8AC3E}">
        <p14:creationId xmlns:p14="http://schemas.microsoft.com/office/powerpoint/2010/main" val="82820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ED5FF8F-F450-0510-9573-7F113BED2CD7}"/>
              </a:ext>
            </a:extLst>
          </p:cNvPr>
          <p:cNvGrpSpPr/>
          <p:nvPr/>
        </p:nvGrpSpPr>
        <p:grpSpPr>
          <a:xfrm>
            <a:off x="677410" y="958472"/>
            <a:ext cx="8771858" cy="1494960"/>
            <a:chOff x="731839" y="728663"/>
            <a:chExt cx="8771858" cy="1494960"/>
          </a:xfrm>
        </p:grpSpPr>
        <p:sp>
          <p:nvSpPr>
            <p:cNvPr id="6" name="TextBox 5">
              <a:extLst>
                <a:ext uri="{FF2B5EF4-FFF2-40B4-BE49-F238E27FC236}">
                  <a16:creationId xmlns:a16="http://schemas.microsoft.com/office/drawing/2014/main" id="{CD1CEA82-B6F9-30B3-3CD3-E79F65627211}"/>
                </a:ext>
              </a:extLst>
            </p:cNvPr>
            <p:cNvSpPr txBox="1"/>
            <p:nvPr/>
          </p:nvSpPr>
          <p:spPr>
            <a:xfrm>
              <a:off x="731839" y="728663"/>
              <a:ext cx="87718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rPr>
                <a:t>Income documents</a:t>
              </a:r>
              <a:endPar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38B668F-79D4-8A06-617F-E1494238AFFA}"/>
                </a:ext>
              </a:extLst>
            </p:cNvPr>
            <p:cNvSpPr txBox="1"/>
            <p:nvPr/>
          </p:nvSpPr>
          <p:spPr>
            <a:xfrm>
              <a:off x="731839" y="1918860"/>
              <a:ext cx="8020276" cy="3047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FFFFFF"/>
                </a:buClr>
                <a:buSzPts val="1600"/>
                <a:buFontTx/>
                <a:buNone/>
                <a:tabLst/>
                <a:defRPr/>
              </a:pPr>
              <a:endParaRPr kumimoji="0" lang="en-US" sz="1050" b="0" i="0" u="none" strike="noStrike" kern="1200" cap="none" spc="0" normalizeH="0" baseline="0" noProof="0" dirty="0">
                <a:ln>
                  <a:noFill/>
                </a:ln>
                <a:solidFill>
                  <a:srgbClr val="031C2B"/>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212805DC-FBA5-C9F3-E697-9FB2CE92B08F}"/>
              </a:ext>
            </a:extLst>
          </p:cNvPr>
          <p:cNvSpPr txBox="1"/>
          <p:nvPr/>
        </p:nvSpPr>
        <p:spPr>
          <a:xfrm>
            <a:off x="677410" y="1985884"/>
            <a:ext cx="5960174" cy="43706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C3AD"/>
                </a:solidFill>
                <a:effectLst/>
                <a:highlight>
                  <a:srgbClr val="FFFF00"/>
                </a:highlight>
                <a:uLnTx/>
                <a:uFillTx/>
                <a:latin typeface="Poppins" panose="00000500000000000000" pitchFamily="2" charset="0"/>
                <a:ea typeface="+mn-ea"/>
                <a:cs typeface="Poppins" panose="00000500000000000000" pitchFamily="2" charset="0"/>
              </a:rPr>
              <a:t>W2</a:t>
            </a:r>
            <a:r>
              <a:rPr kumimoji="0" lang="en-US" sz="1400" b="0" i="0" u="none" strike="noStrike" kern="1200" cap="none" spc="0" normalizeH="0" baseline="0" noProof="0" dirty="0">
                <a:ln>
                  <a:noFill/>
                </a:ln>
                <a:solidFill>
                  <a:srgbClr val="000F1D"/>
                </a:solidFill>
                <a:effectLst/>
                <a:highlight>
                  <a:srgbClr val="FFFF00"/>
                </a:highlight>
                <a:uLnTx/>
                <a:uFillTx/>
                <a:latin typeface="Poppins" panose="00000500000000000000" pitchFamily="2" charset="0"/>
                <a:ea typeface="+mn-ea"/>
                <a:cs typeface="Poppins" panose="00000500000000000000" pitchFamily="2" charset="0"/>
              </a:rPr>
              <a:t> - Deadline to receive – January 31st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dirty="0">
              <a:ln>
                <a:noFill/>
              </a:ln>
              <a:solidFill>
                <a:srgbClr val="000F1D"/>
              </a:solidFill>
              <a:effectLst/>
              <a:highlight>
                <a:srgbClr val="FFFF00"/>
              </a:highligh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highlight>
                  <a:srgbClr val="FFFF00"/>
                </a:highlight>
                <a:uLnTx/>
                <a:uFillTx/>
                <a:latin typeface="Poppins" panose="00000500000000000000" pitchFamily="2" charset="0"/>
                <a:ea typeface="+mn-ea"/>
                <a:cs typeface="Poppins" panose="00000500000000000000" pitchFamily="2" charset="0"/>
              </a:rPr>
              <a:t>Outlines Wages, Salary, Compensation from the entire year (Employment 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C3AD"/>
                </a:solidFill>
                <a:effectLst/>
                <a:uLnTx/>
                <a:uFillTx/>
                <a:latin typeface="Poppins" panose="00000500000000000000" pitchFamily="2" charset="0"/>
                <a:ea typeface="+mn-ea"/>
                <a:cs typeface="Poppins" panose="00000500000000000000" pitchFamily="2" charset="0"/>
              </a:rPr>
              <a:t>1042-S </a:t>
            </a: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 Deadline to receive – March 15th</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Taxable Scholarships/Stipends/Non-Degree Aid</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Income exempt by a tax treaty</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Royalty Payments </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Prize/Award/Miscellaneous foreign payments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C3AD"/>
                </a:solidFill>
                <a:effectLst/>
                <a:uLnTx/>
                <a:uFillTx/>
                <a:latin typeface="Poppins" panose="00000500000000000000" pitchFamily="2" charset="0"/>
                <a:ea typeface="+mn-ea"/>
                <a:cs typeface="Poppins" panose="00000500000000000000" pitchFamily="2" charset="0"/>
              </a:rPr>
              <a:t>1099 Series </a:t>
            </a: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 Deadline to receive – typically by end of March </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Rental income			</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Investment Income 	</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Commissions		</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Independent Contractor Services</a:t>
            </a:r>
          </a:p>
        </p:txBody>
      </p:sp>
      <p:sp>
        <p:nvSpPr>
          <p:cNvPr id="4" name="Rounded Rectangle 7">
            <a:extLst>
              <a:ext uri="{FF2B5EF4-FFF2-40B4-BE49-F238E27FC236}">
                <a16:creationId xmlns:a16="http://schemas.microsoft.com/office/drawing/2014/main" id="{1F170DBA-46B6-6828-149E-7C7069E8404A}"/>
              </a:ext>
            </a:extLst>
          </p:cNvPr>
          <p:cNvSpPr/>
          <p:nvPr/>
        </p:nvSpPr>
        <p:spPr>
          <a:xfrm>
            <a:off x="8103372" y="2266024"/>
            <a:ext cx="3583086" cy="2808391"/>
          </a:xfrm>
          <a:custGeom>
            <a:avLst/>
            <a:gdLst>
              <a:gd name="connsiteX0" fmla="*/ 0 w 3583086"/>
              <a:gd name="connsiteY0" fmla="*/ 156006 h 2808391"/>
              <a:gd name="connsiteX1" fmla="*/ 156006 w 3583086"/>
              <a:gd name="connsiteY1" fmla="*/ 0 h 2808391"/>
              <a:gd name="connsiteX2" fmla="*/ 3427080 w 3583086"/>
              <a:gd name="connsiteY2" fmla="*/ 0 h 2808391"/>
              <a:gd name="connsiteX3" fmla="*/ 3583086 w 3583086"/>
              <a:gd name="connsiteY3" fmla="*/ 156006 h 2808391"/>
              <a:gd name="connsiteX4" fmla="*/ 3583086 w 3583086"/>
              <a:gd name="connsiteY4" fmla="*/ 2652385 h 2808391"/>
              <a:gd name="connsiteX5" fmla="*/ 3427080 w 3583086"/>
              <a:gd name="connsiteY5" fmla="*/ 2808391 h 2808391"/>
              <a:gd name="connsiteX6" fmla="*/ 156006 w 3583086"/>
              <a:gd name="connsiteY6" fmla="*/ 2808391 h 2808391"/>
              <a:gd name="connsiteX7" fmla="*/ 0 w 3583086"/>
              <a:gd name="connsiteY7" fmla="*/ 2652385 h 2808391"/>
              <a:gd name="connsiteX8" fmla="*/ 0 w 3583086"/>
              <a:gd name="connsiteY8" fmla="*/ 156006 h 28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3086" h="2808391" extrusionOk="0">
                <a:moveTo>
                  <a:pt x="0" y="156006"/>
                </a:moveTo>
                <a:cubicBezTo>
                  <a:pt x="-8946" y="64328"/>
                  <a:pt x="57592" y="4599"/>
                  <a:pt x="156006" y="0"/>
                </a:cubicBezTo>
                <a:cubicBezTo>
                  <a:pt x="775058" y="132882"/>
                  <a:pt x="2233838" y="-84951"/>
                  <a:pt x="3427080" y="0"/>
                </a:cubicBezTo>
                <a:cubicBezTo>
                  <a:pt x="3509639" y="3517"/>
                  <a:pt x="3582509" y="73036"/>
                  <a:pt x="3583086" y="156006"/>
                </a:cubicBezTo>
                <a:cubicBezTo>
                  <a:pt x="3603273" y="1168559"/>
                  <a:pt x="3735566" y="1558887"/>
                  <a:pt x="3583086" y="2652385"/>
                </a:cubicBezTo>
                <a:cubicBezTo>
                  <a:pt x="3592776" y="2739695"/>
                  <a:pt x="3515171" y="2804416"/>
                  <a:pt x="3427080" y="2808391"/>
                </a:cubicBezTo>
                <a:cubicBezTo>
                  <a:pt x="2251719" y="2896030"/>
                  <a:pt x="1632131" y="2735712"/>
                  <a:pt x="156006" y="2808391"/>
                </a:cubicBezTo>
                <a:cubicBezTo>
                  <a:pt x="69671" y="2806725"/>
                  <a:pt x="-8362" y="2750166"/>
                  <a:pt x="0" y="2652385"/>
                </a:cubicBezTo>
                <a:cubicBezTo>
                  <a:pt x="-38581" y="1891876"/>
                  <a:pt x="63341" y="1102921"/>
                  <a:pt x="0" y="156006"/>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99E891B2-DA53-F1DD-FB7F-BEF759432AEF}"/>
              </a:ext>
            </a:extLst>
          </p:cNvPr>
          <p:cNvPicPr>
            <a:picLocks noChangeAspect="1"/>
          </p:cNvPicPr>
          <p:nvPr/>
        </p:nvPicPr>
        <p:blipFill>
          <a:blip r:embed="rId4"/>
          <a:stretch>
            <a:fillRect/>
          </a:stretch>
        </p:blipFill>
        <p:spPr>
          <a:xfrm>
            <a:off x="6886853" y="1138381"/>
            <a:ext cx="4181047" cy="3617191"/>
          </a:xfrm>
          <a:prstGeom prst="roundRect">
            <a:avLst>
              <a:gd name="adj" fmla="val 3984"/>
            </a:avLst>
          </a:prstGeom>
        </p:spPr>
      </p:pic>
      <p:sp>
        <p:nvSpPr>
          <p:cNvPr id="3" name="TextBox 2">
            <a:extLst>
              <a:ext uri="{FF2B5EF4-FFF2-40B4-BE49-F238E27FC236}">
                <a16:creationId xmlns:a16="http://schemas.microsoft.com/office/drawing/2014/main" id="{727AAA80-4546-C03C-BA5D-A0651CC0DBFB}"/>
              </a:ext>
            </a:extLst>
          </p:cNvPr>
          <p:cNvSpPr txBox="1"/>
          <p:nvPr/>
        </p:nvSpPr>
        <p:spPr>
          <a:xfrm>
            <a:off x="776381" y="6294720"/>
            <a:ext cx="6585118" cy="461665"/>
          </a:xfrm>
          <a:prstGeom prst="rect">
            <a:avLst/>
          </a:prstGeom>
          <a:solidFill>
            <a:srgbClr val="FFFF00"/>
          </a:solidFill>
        </p:spPr>
        <p:txBody>
          <a:bodyPr wrap="square">
            <a:spAutoFit/>
          </a:bodyPr>
          <a:lstStyle/>
          <a:p>
            <a:r>
              <a:rPr lang="en-US" sz="1200" b="1" dirty="0">
                <a:solidFill>
                  <a:srgbClr val="05C3AD"/>
                </a:solidFill>
                <a:latin typeface="Poppins" panose="00000500000000000000" pitchFamily="2" charset="0"/>
                <a:cs typeface="Poppins" panose="00000500000000000000" pitchFamily="2" charset="0"/>
              </a:rPr>
              <a:t>Note: </a:t>
            </a:r>
            <a:r>
              <a:rPr lang="en-US" sz="1200" b="1" dirty="0">
                <a:solidFill>
                  <a:srgbClr val="000000"/>
                </a:solidFill>
                <a:latin typeface="Poppins" panose="00000500000000000000" pitchFamily="2" charset="0"/>
                <a:cs typeface="Poppins" panose="00000500000000000000" pitchFamily="2" charset="0"/>
              </a:rPr>
              <a:t>Au Pairs likely will not receive an income document – they should keep records of the payments made to them by host family </a:t>
            </a:r>
            <a:endParaRPr lang="en-IE" sz="1200"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2474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525DE02-3AFB-1C5F-B806-3CD23DF35A85}"/>
              </a:ext>
            </a:extLst>
          </p:cNvPr>
          <p:cNvPicPr>
            <a:picLocks noChangeAspect="1"/>
          </p:cNvPicPr>
          <p:nvPr/>
        </p:nvPicPr>
        <p:blipFill>
          <a:blip r:embed="rId3">
            <a:alphaModFix amt="5000"/>
          </a:blip>
          <a:stretch>
            <a:fillRect/>
          </a:stretch>
        </p:blipFill>
        <p:spPr>
          <a:xfrm>
            <a:off x="7145493" y="653594"/>
            <a:ext cx="3988736" cy="5364163"/>
          </a:xfrm>
          <a:prstGeom prst="rect">
            <a:avLst/>
          </a:prstGeom>
        </p:spPr>
      </p:pic>
      <p:grpSp>
        <p:nvGrpSpPr>
          <p:cNvPr id="5" name="Group 4">
            <a:extLst>
              <a:ext uri="{FF2B5EF4-FFF2-40B4-BE49-F238E27FC236}">
                <a16:creationId xmlns:a16="http://schemas.microsoft.com/office/drawing/2014/main" id="{3ED5FF8F-F450-0510-9573-7F113BED2CD7}"/>
              </a:ext>
            </a:extLst>
          </p:cNvPr>
          <p:cNvGrpSpPr/>
          <p:nvPr/>
        </p:nvGrpSpPr>
        <p:grpSpPr>
          <a:xfrm>
            <a:off x="677410" y="958472"/>
            <a:ext cx="8771858" cy="1494960"/>
            <a:chOff x="731839" y="728663"/>
            <a:chExt cx="8771858" cy="1494960"/>
          </a:xfrm>
        </p:grpSpPr>
        <p:sp>
          <p:nvSpPr>
            <p:cNvPr id="6" name="TextBox 5">
              <a:extLst>
                <a:ext uri="{FF2B5EF4-FFF2-40B4-BE49-F238E27FC236}">
                  <a16:creationId xmlns:a16="http://schemas.microsoft.com/office/drawing/2014/main" id="{CD1CEA82-B6F9-30B3-3CD3-E79F65627211}"/>
                </a:ext>
              </a:extLst>
            </p:cNvPr>
            <p:cNvSpPr txBox="1"/>
            <p:nvPr/>
          </p:nvSpPr>
          <p:spPr>
            <a:xfrm>
              <a:off x="731839" y="728663"/>
              <a:ext cx="87718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rPr>
                <a:t>Nonresident spouse and dependents</a:t>
              </a:r>
              <a:endPar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38B668F-79D4-8A06-617F-E1494238AFFA}"/>
                </a:ext>
              </a:extLst>
            </p:cNvPr>
            <p:cNvSpPr txBox="1"/>
            <p:nvPr/>
          </p:nvSpPr>
          <p:spPr>
            <a:xfrm>
              <a:off x="731839" y="1918860"/>
              <a:ext cx="8020276" cy="3047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FFFFFF"/>
                </a:buClr>
                <a:buSzPts val="1600"/>
                <a:buFontTx/>
                <a:buNone/>
                <a:tabLst/>
                <a:defRPr/>
              </a:pPr>
              <a:endParaRPr kumimoji="0" lang="en-US" sz="1050" b="0" i="0" u="none" strike="noStrike" kern="1200" cap="none" spc="0" normalizeH="0" baseline="0" noProof="0" dirty="0">
                <a:ln>
                  <a:noFill/>
                </a:ln>
                <a:solidFill>
                  <a:srgbClr val="031C2B"/>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212805DC-FBA5-C9F3-E697-9FB2CE92B08F}"/>
              </a:ext>
            </a:extLst>
          </p:cNvPr>
          <p:cNvSpPr txBox="1"/>
          <p:nvPr/>
        </p:nvSpPr>
        <p:spPr>
          <a:xfrm>
            <a:off x="677410" y="1985884"/>
            <a:ext cx="5960174" cy="39397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FBEBEC"/>
              </a:buClr>
              <a:buSzTx/>
              <a:buFontTx/>
              <a:buNone/>
              <a:tabLst/>
              <a:defRPr/>
            </a:pPr>
            <a:r>
              <a:rPr kumimoji="0" lang="en-US" sz="1400" b="1"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sym typeface="Calibri"/>
              </a:rPr>
              <a:t>Same filing requirements as visa holder:</a:t>
            </a:r>
            <a:endParaRPr kumimoji="0" lang="en-US" sz="1400" b="1"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50000"/>
              </a:lnSpc>
              <a:spcBef>
                <a:spcPts val="0"/>
              </a:spcBef>
              <a:spcAft>
                <a:spcPts val="0"/>
              </a:spcAft>
              <a:buClr>
                <a:srgbClr val="FBEBEC"/>
              </a:buClr>
              <a:buSzTx/>
              <a:buFontTx/>
              <a:buNone/>
              <a:tabLst/>
              <a:defRPr/>
            </a:pPr>
            <a:endParaRPr kumimoji="0" lang="en-US" sz="1400" b="1"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Pts val="1800"/>
              <a:buFontTx/>
              <a:buBlip>
                <a:blip r:embed="rId4"/>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sym typeface="Calibri"/>
              </a:rPr>
              <a:t>No joint returns for nonresidents</a:t>
            </a:r>
          </a:p>
          <a:p>
            <a:pPr marL="0" marR="0" lvl="0" indent="0" algn="l" defTabSz="914400" rtl="0" eaLnBrk="1" fontAlgn="auto" latinLnBrk="0" hangingPunct="1">
              <a:lnSpc>
                <a:spcPct val="150000"/>
              </a:lnSpc>
              <a:spcBef>
                <a:spcPts val="0"/>
              </a:spcBef>
              <a:spcAft>
                <a:spcPts val="0"/>
              </a:spcAft>
              <a:buClr>
                <a:srgbClr val="FBEBEC"/>
              </a:buClr>
              <a:buSzTx/>
              <a:buFontTx/>
              <a:buNone/>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Pts val="1800"/>
              <a:buFontTx/>
              <a:buBlip>
                <a:blip r:embed="rId4"/>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sym typeface="Calibri"/>
              </a:rPr>
              <a:t>Obligations</a:t>
            </a: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742950" marR="0" lvl="1" indent="-285750" algn="l" defTabSz="914400" rtl="0" eaLnBrk="1" fontAlgn="auto" latinLnBrk="0" hangingPunct="1">
              <a:lnSpc>
                <a:spcPct val="150000"/>
              </a:lnSpc>
              <a:spcBef>
                <a:spcPts val="0"/>
              </a:spcBef>
              <a:spcAft>
                <a:spcPts val="0"/>
              </a:spcAft>
              <a:buClr>
                <a:srgbClr val="FBEBEC"/>
              </a:buClr>
              <a:buSzTx/>
              <a:buFontTx/>
              <a:buBlip>
                <a:blip r:embed="rId4"/>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Minimum is Form 8843</a:t>
            </a:r>
          </a:p>
          <a:p>
            <a:pPr marL="742950" marR="0" lvl="1" indent="-285750" algn="l" defTabSz="914400" rtl="0" eaLnBrk="1" fontAlgn="auto" latinLnBrk="0" hangingPunct="1">
              <a:lnSpc>
                <a:spcPct val="150000"/>
              </a:lnSpc>
              <a:spcBef>
                <a:spcPts val="0"/>
              </a:spcBef>
              <a:spcAft>
                <a:spcPts val="0"/>
              </a:spcAft>
              <a:buClr>
                <a:srgbClr val="FBEBEC"/>
              </a:buClr>
              <a:buSzTx/>
              <a:buFontTx/>
              <a:buBlip>
                <a:blip r:embed="rId4"/>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1040-NR if applicable</a:t>
            </a:r>
          </a:p>
          <a:p>
            <a:pPr marL="742950" marR="0" lvl="1" indent="-285750" algn="l" defTabSz="914400" rtl="0" eaLnBrk="1" fontAlgn="auto" latinLnBrk="0" hangingPunct="1">
              <a:lnSpc>
                <a:spcPct val="150000"/>
              </a:lnSpc>
              <a:spcBef>
                <a:spcPts val="0"/>
              </a:spcBef>
              <a:spcAft>
                <a:spcPts val="0"/>
              </a:spcAft>
              <a:buClr>
                <a:srgbClr val="FBEBEC"/>
              </a:buClr>
              <a:buSzTx/>
              <a:buFontTx/>
              <a:buBlip>
                <a:blip r:embed="rId4"/>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Each dependent should mail them in separate envelopes </a:t>
            </a:r>
          </a:p>
          <a:p>
            <a:pPr marL="285750" marR="0" lvl="1" indent="-285750" algn="l" defTabSz="914400" rtl="0" eaLnBrk="1" fontAlgn="auto" latinLnBrk="0" hangingPunct="1">
              <a:lnSpc>
                <a:spcPct val="150000"/>
              </a:lnSpc>
              <a:spcBef>
                <a:spcPts val="0"/>
              </a:spcBef>
              <a:spcAft>
                <a:spcPts val="0"/>
              </a:spcAft>
              <a:buClr>
                <a:srgbClr val="05C3AD"/>
              </a:buClr>
              <a:buSzPts val="1800"/>
              <a:buFontTx/>
              <a:buBlip>
                <a:blip r:embed="rId4"/>
              </a:buBlip>
              <a:tabLst/>
              <a:defRPr/>
            </a:pPr>
            <a:endPar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Calibri"/>
            </a:endParaRPr>
          </a:p>
          <a:p>
            <a:pPr marL="285750" marR="0" lvl="0" indent="-285750" algn="l" defTabSz="914400" rtl="0" eaLnBrk="1" fontAlgn="auto" latinLnBrk="0" hangingPunct="1">
              <a:lnSpc>
                <a:spcPct val="150000"/>
              </a:lnSpc>
              <a:spcBef>
                <a:spcPts val="0"/>
              </a:spcBef>
              <a:spcAft>
                <a:spcPts val="0"/>
              </a:spcAft>
              <a:buClr>
                <a:srgbClr val="05C3AD"/>
              </a:buClr>
              <a:buSzPts val="1800"/>
              <a:buFontTx/>
              <a:buBlip>
                <a:blip r:embed="rId4"/>
              </a:buBlip>
              <a:tabLst/>
              <a:defRPr/>
            </a:pPr>
            <a:r>
              <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Calibri"/>
              </a:rPr>
              <a:t>Nonresident can elect to file as resident – when married to a tax resident - but do the math on both </a:t>
            </a: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sym typeface="Calibri"/>
              </a:rPr>
              <a:t>options first! </a:t>
            </a:r>
          </a:p>
        </p:txBody>
      </p:sp>
    </p:spTree>
    <p:extLst>
      <p:ext uri="{BB962C8B-B14F-4D97-AF65-F5344CB8AC3E}">
        <p14:creationId xmlns:p14="http://schemas.microsoft.com/office/powerpoint/2010/main" val="1313505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596764-E63D-1EC6-0737-53B0E09CF6C7}"/>
              </a:ext>
            </a:extLst>
          </p:cNvPr>
          <p:cNvGrpSpPr/>
          <p:nvPr/>
        </p:nvGrpSpPr>
        <p:grpSpPr>
          <a:xfrm>
            <a:off x="730768" y="976532"/>
            <a:ext cx="7292004" cy="3068597"/>
            <a:chOff x="730769" y="1148468"/>
            <a:chExt cx="7292004" cy="3068597"/>
          </a:xfrm>
        </p:grpSpPr>
        <p:sp>
          <p:nvSpPr>
            <p:cNvPr id="3" name="TextBox 2">
              <a:extLst>
                <a:ext uri="{FF2B5EF4-FFF2-40B4-BE49-F238E27FC236}">
                  <a16:creationId xmlns:a16="http://schemas.microsoft.com/office/drawing/2014/main" id="{D8D5956D-1770-FF7E-CFBA-08A189B4C29C}"/>
                </a:ext>
              </a:extLst>
            </p:cNvPr>
            <p:cNvSpPr txBox="1"/>
            <p:nvPr/>
          </p:nvSpPr>
          <p:spPr>
            <a:xfrm>
              <a:off x="731839" y="1148468"/>
              <a:ext cx="72909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rPr>
                <a:t>State taxes</a:t>
              </a:r>
              <a:endPar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49ADE269-0EDD-D745-BB3F-3FFBB4C084E2}"/>
                </a:ext>
              </a:extLst>
            </p:cNvPr>
            <p:cNvSpPr txBox="1"/>
            <p:nvPr/>
          </p:nvSpPr>
          <p:spPr>
            <a:xfrm>
              <a:off x="730769" y="2225686"/>
              <a:ext cx="5741390" cy="199137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Resident, part-year resident and nonresident status</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Forms and rules vary from state to state </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Federation of Tax Administrators website </a:t>
              </a: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hlinkClick r:id="rId4"/>
                </a:rPr>
                <a:t>www.taxadmin.org/state-tax-forms</a:t>
              </a: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p:txBody>
        </p:sp>
      </p:grpSp>
      <p:sp>
        <p:nvSpPr>
          <p:cNvPr id="6" name="TextBox 5">
            <a:extLst>
              <a:ext uri="{FF2B5EF4-FFF2-40B4-BE49-F238E27FC236}">
                <a16:creationId xmlns:a16="http://schemas.microsoft.com/office/drawing/2014/main" id="{D53D4118-A48A-401D-1F8C-DF163C94EB23}"/>
              </a:ext>
            </a:extLst>
          </p:cNvPr>
          <p:cNvSpPr txBox="1"/>
          <p:nvPr/>
        </p:nvSpPr>
        <p:spPr>
          <a:xfrm>
            <a:off x="10053712" y="310506"/>
            <a:ext cx="186613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1C2B"/>
                </a:solidFill>
                <a:effectLst/>
                <a:uLnTx/>
                <a:uFillTx/>
                <a:latin typeface="Poppins Light" pitchFamily="2" charset="77"/>
                <a:ea typeface="+mn-ea"/>
                <a:cs typeface="Poppins Light" pitchFamily="2" charset="77"/>
              </a:rPr>
              <a:t>The Nonresident Tax Clinic</a:t>
            </a:r>
          </a:p>
        </p:txBody>
      </p:sp>
      <p:sp>
        <p:nvSpPr>
          <p:cNvPr id="13" name="Rounded Rectangle 7">
            <a:extLst>
              <a:ext uri="{FF2B5EF4-FFF2-40B4-BE49-F238E27FC236}">
                <a16:creationId xmlns:a16="http://schemas.microsoft.com/office/drawing/2014/main" id="{B839E862-8372-E117-753F-454D567B3C60}"/>
              </a:ext>
            </a:extLst>
          </p:cNvPr>
          <p:cNvSpPr/>
          <p:nvPr/>
        </p:nvSpPr>
        <p:spPr>
          <a:xfrm>
            <a:off x="7150813" y="1804582"/>
            <a:ext cx="4864885" cy="3810001"/>
          </a:xfrm>
          <a:custGeom>
            <a:avLst/>
            <a:gdLst>
              <a:gd name="connsiteX0" fmla="*/ 0 w 4864885"/>
              <a:gd name="connsiteY0" fmla="*/ 211646 h 3810001"/>
              <a:gd name="connsiteX1" fmla="*/ 211646 w 4864885"/>
              <a:gd name="connsiteY1" fmla="*/ 0 h 3810001"/>
              <a:gd name="connsiteX2" fmla="*/ 4653239 w 4864885"/>
              <a:gd name="connsiteY2" fmla="*/ 0 h 3810001"/>
              <a:gd name="connsiteX3" fmla="*/ 4864885 w 4864885"/>
              <a:gd name="connsiteY3" fmla="*/ 211646 h 3810001"/>
              <a:gd name="connsiteX4" fmla="*/ 4864885 w 4864885"/>
              <a:gd name="connsiteY4" fmla="*/ 3598355 h 3810001"/>
              <a:gd name="connsiteX5" fmla="*/ 4653239 w 4864885"/>
              <a:gd name="connsiteY5" fmla="*/ 3810001 h 3810001"/>
              <a:gd name="connsiteX6" fmla="*/ 211646 w 4864885"/>
              <a:gd name="connsiteY6" fmla="*/ 3810001 h 3810001"/>
              <a:gd name="connsiteX7" fmla="*/ 0 w 4864885"/>
              <a:gd name="connsiteY7" fmla="*/ 3598355 h 3810001"/>
              <a:gd name="connsiteX8" fmla="*/ 0 w 4864885"/>
              <a:gd name="connsiteY8" fmla="*/ 211646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4885" h="3810001" extrusionOk="0">
                <a:moveTo>
                  <a:pt x="0" y="211646"/>
                </a:moveTo>
                <a:cubicBezTo>
                  <a:pt x="-8456" y="89541"/>
                  <a:pt x="82773" y="4498"/>
                  <a:pt x="211646" y="0"/>
                </a:cubicBezTo>
                <a:cubicBezTo>
                  <a:pt x="795374" y="132882"/>
                  <a:pt x="3570587" y="-84951"/>
                  <a:pt x="4653239" y="0"/>
                </a:cubicBezTo>
                <a:cubicBezTo>
                  <a:pt x="4763849" y="6132"/>
                  <a:pt x="4863048" y="104909"/>
                  <a:pt x="4864885" y="211646"/>
                </a:cubicBezTo>
                <a:cubicBezTo>
                  <a:pt x="4885072" y="1622326"/>
                  <a:pt x="5017365" y="2045149"/>
                  <a:pt x="4864885" y="3598355"/>
                </a:cubicBezTo>
                <a:cubicBezTo>
                  <a:pt x="4878780" y="3716892"/>
                  <a:pt x="4776416" y="3797060"/>
                  <a:pt x="4653239" y="3810001"/>
                </a:cubicBezTo>
                <a:cubicBezTo>
                  <a:pt x="3943149" y="3897640"/>
                  <a:pt x="1480571" y="3737322"/>
                  <a:pt x="211646" y="3810001"/>
                </a:cubicBezTo>
                <a:cubicBezTo>
                  <a:pt x="93392" y="3796987"/>
                  <a:pt x="-3598" y="3720244"/>
                  <a:pt x="0" y="3598355"/>
                </a:cubicBezTo>
                <a:cubicBezTo>
                  <a:pt x="-38581" y="2235023"/>
                  <a:pt x="63341" y="1403211"/>
                  <a:pt x="0" y="211646"/>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4E0DE819-7448-09A4-5615-B251ABF9F664}"/>
              </a:ext>
            </a:extLst>
          </p:cNvPr>
          <p:cNvPicPr>
            <a:picLocks noChangeAspect="1"/>
          </p:cNvPicPr>
          <p:nvPr/>
        </p:nvPicPr>
        <p:blipFill>
          <a:blip r:embed="rId5"/>
          <a:stretch>
            <a:fillRect/>
          </a:stretch>
        </p:blipFill>
        <p:spPr>
          <a:xfrm>
            <a:off x="6543121" y="2247504"/>
            <a:ext cx="5143953" cy="3136026"/>
          </a:xfrm>
          <a:prstGeom prst="roundRect">
            <a:avLst>
              <a:gd name="adj" fmla="val 6644"/>
            </a:avLst>
          </a:prstGeom>
        </p:spPr>
      </p:pic>
    </p:spTree>
    <p:extLst>
      <p:ext uri="{BB962C8B-B14F-4D97-AF65-F5344CB8AC3E}">
        <p14:creationId xmlns:p14="http://schemas.microsoft.com/office/powerpoint/2010/main" val="112411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D5956D-1770-FF7E-CFBA-08A189B4C29C}"/>
              </a:ext>
            </a:extLst>
          </p:cNvPr>
          <p:cNvSpPr txBox="1"/>
          <p:nvPr/>
        </p:nvSpPr>
        <p:spPr>
          <a:xfrm>
            <a:off x="732475" y="976532"/>
            <a:ext cx="116273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Arial" panose="020B0604020202020204" pitchFamily="34" charset="0"/>
              </a:rPr>
              <a:t>What if I don’t have an SSN when filing?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Arial" panose="020B0604020202020204" pitchFamily="34" charset="0"/>
              </a:rPr>
              <a:t>Individual Taxpayer Identification Number (ITIN)</a:t>
            </a:r>
          </a:p>
        </p:txBody>
      </p:sp>
      <p:pic>
        <p:nvPicPr>
          <p:cNvPr id="5" name="Picture 4">
            <a:extLst>
              <a:ext uri="{FF2B5EF4-FFF2-40B4-BE49-F238E27FC236}">
                <a16:creationId xmlns:a16="http://schemas.microsoft.com/office/drawing/2014/main" id="{159B973C-C0E1-4734-5128-CD81D1D435FD}"/>
              </a:ext>
            </a:extLst>
          </p:cNvPr>
          <p:cNvPicPr>
            <a:picLocks noChangeAspect="1"/>
          </p:cNvPicPr>
          <p:nvPr/>
        </p:nvPicPr>
        <p:blipFill>
          <a:blip r:embed="rId3">
            <a:alphaModFix amt="5000"/>
          </a:blip>
          <a:stretch>
            <a:fillRect/>
          </a:stretch>
        </p:blipFill>
        <p:spPr>
          <a:xfrm>
            <a:off x="7647373" y="858319"/>
            <a:ext cx="3823063" cy="5141362"/>
          </a:xfrm>
          <a:prstGeom prst="rect">
            <a:avLst/>
          </a:prstGeom>
        </p:spPr>
      </p:pic>
      <p:sp>
        <p:nvSpPr>
          <p:cNvPr id="7" name="TextBox 6">
            <a:extLst>
              <a:ext uri="{FF2B5EF4-FFF2-40B4-BE49-F238E27FC236}">
                <a16:creationId xmlns:a16="http://schemas.microsoft.com/office/drawing/2014/main" id="{FC3C5F63-3ED2-EB54-4BFE-E883A27873EC}"/>
              </a:ext>
            </a:extLst>
          </p:cNvPr>
          <p:cNvSpPr txBox="1"/>
          <p:nvPr/>
        </p:nvSpPr>
        <p:spPr>
          <a:xfrm>
            <a:off x="730767" y="2053750"/>
            <a:ext cx="7149511" cy="3667158"/>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1"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Instructions for applying for an ITIN while filing your tax return: </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When nonresidents are filing an ITIN application alongside a tax return, the responsible officer at the institution can no longer certify the documents they are providing unless they are a certified acceptance agent.</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The following steps are advised if nonresidents are applying for an ITIN alongside your tax return. When mailing ITIN application, include: </a:t>
            </a: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1040 NR (Your Federal tax return) </a:t>
            </a: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ITIN application (Form W-7 signed) </a:t>
            </a: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Attach a certified copy of the applicant’s passport. </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If including a photocopy of their passport, it must be certified by one of the following*: </a:t>
            </a: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Certified Acceptance Agent or IRS official</a:t>
            </a: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The governmental department that issued the identification document. </a:t>
            </a: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2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The United States Embassy or Consulate (make a reservation before visit). </a:t>
            </a:r>
          </a:p>
        </p:txBody>
      </p:sp>
      <p:sp>
        <p:nvSpPr>
          <p:cNvPr id="8" name="Rounded Rectangle 7">
            <a:extLst>
              <a:ext uri="{FF2B5EF4-FFF2-40B4-BE49-F238E27FC236}">
                <a16:creationId xmlns:a16="http://schemas.microsoft.com/office/drawing/2014/main" id="{86DF59FE-65F4-DBB9-F181-056544F37463}"/>
              </a:ext>
            </a:extLst>
          </p:cNvPr>
          <p:cNvSpPr/>
          <p:nvPr/>
        </p:nvSpPr>
        <p:spPr>
          <a:xfrm>
            <a:off x="8835775" y="2126751"/>
            <a:ext cx="3179923" cy="3487832"/>
          </a:xfrm>
          <a:custGeom>
            <a:avLst/>
            <a:gdLst>
              <a:gd name="connsiteX0" fmla="*/ 0 w 3179923"/>
              <a:gd name="connsiteY0" fmla="*/ 176645 h 3487832"/>
              <a:gd name="connsiteX1" fmla="*/ 176645 w 3179923"/>
              <a:gd name="connsiteY1" fmla="*/ 0 h 3487832"/>
              <a:gd name="connsiteX2" fmla="*/ 3003278 w 3179923"/>
              <a:gd name="connsiteY2" fmla="*/ 0 h 3487832"/>
              <a:gd name="connsiteX3" fmla="*/ 3179923 w 3179923"/>
              <a:gd name="connsiteY3" fmla="*/ 176645 h 3487832"/>
              <a:gd name="connsiteX4" fmla="*/ 3179923 w 3179923"/>
              <a:gd name="connsiteY4" fmla="*/ 3311187 h 3487832"/>
              <a:gd name="connsiteX5" fmla="*/ 3003278 w 3179923"/>
              <a:gd name="connsiteY5" fmla="*/ 3487832 h 3487832"/>
              <a:gd name="connsiteX6" fmla="*/ 176645 w 3179923"/>
              <a:gd name="connsiteY6" fmla="*/ 3487832 h 3487832"/>
              <a:gd name="connsiteX7" fmla="*/ 0 w 3179923"/>
              <a:gd name="connsiteY7" fmla="*/ 3311187 h 3487832"/>
              <a:gd name="connsiteX8" fmla="*/ 0 w 3179923"/>
              <a:gd name="connsiteY8" fmla="*/ 176645 h 348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923" h="3487832" extrusionOk="0">
                <a:moveTo>
                  <a:pt x="0" y="176645"/>
                </a:moveTo>
                <a:cubicBezTo>
                  <a:pt x="-12527" y="71360"/>
                  <a:pt x="75193" y="1462"/>
                  <a:pt x="176645" y="0"/>
                </a:cubicBezTo>
                <a:cubicBezTo>
                  <a:pt x="1250212" y="132882"/>
                  <a:pt x="2702119" y="-84951"/>
                  <a:pt x="3003278" y="0"/>
                </a:cubicBezTo>
                <a:cubicBezTo>
                  <a:pt x="3098358" y="2420"/>
                  <a:pt x="3177313" y="93513"/>
                  <a:pt x="3179923" y="176645"/>
                </a:cubicBezTo>
                <a:cubicBezTo>
                  <a:pt x="3200110" y="551719"/>
                  <a:pt x="3332403" y="2408181"/>
                  <a:pt x="3179923" y="3311187"/>
                </a:cubicBezTo>
                <a:cubicBezTo>
                  <a:pt x="3185012" y="3409349"/>
                  <a:pt x="3105217" y="3478816"/>
                  <a:pt x="3003278" y="3487832"/>
                </a:cubicBezTo>
                <a:cubicBezTo>
                  <a:pt x="2283646" y="3575471"/>
                  <a:pt x="1515353" y="3415153"/>
                  <a:pt x="176645" y="3487832"/>
                </a:cubicBezTo>
                <a:cubicBezTo>
                  <a:pt x="77879" y="3476309"/>
                  <a:pt x="-4884" y="3415532"/>
                  <a:pt x="0" y="3311187"/>
                </a:cubicBezTo>
                <a:cubicBezTo>
                  <a:pt x="-38581" y="2183997"/>
                  <a:pt x="63341" y="1457398"/>
                  <a:pt x="0" y="176645"/>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FBABF6C8-71C6-D5A0-17DA-FF6131D6E98A}"/>
              </a:ext>
            </a:extLst>
          </p:cNvPr>
          <p:cNvPicPr>
            <a:picLocks noChangeAspect="1"/>
          </p:cNvPicPr>
          <p:nvPr/>
        </p:nvPicPr>
        <p:blipFill rotWithShape="1">
          <a:blip r:embed="rId5"/>
          <a:srcRect b="41871"/>
          <a:stretch/>
        </p:blipFill>
        <p:spPr>
          <a:xfrm>
            <a:off x="7880278" y="2673289"/>
            <a:ext cx="4251072" cy="3208179"/>
          </a:xfrm>
          <a:prstGeom prst="roundRect">
            <a:avLst>
              <a:gd name="adj" fmla="val 3986"/>
            </a:avLst>
          </a:prstGeom>
        </p:spPr>
      </p:pic>
    </p:spTree>
    <p:extLst>
      <p:ext uri="{BB962C8B-B14F-4D97-AF65-F5344CB8AC3E}">
        <p14:creationId xmlns:p14="http://schemas.microsoft.com/office/powerpoint/2010/main" val="3051400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5C3A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D5956D-1770-FF7E-CFBA-08A189B4C29C}"/>
              </a:ext>
            </a:extLst>
          </p:cNvPr>
          <p:cNvSpPr txBox="1"/>
          <p:nvPr/>
        </p:nvSpPr>
        <p:spPr>
          <a:xfrm>
            <a:off x="731838" y="2890391"/>
            <a:ext cx="5364162" cy="584775"/>
          </a:xfrm>
          <a:prstGeom prst="rect">
            <a:avLst/>
          </a:prstGeom>
          <a:noFill/>
        </p:spPr>
        <p:txBody>
          <a:bodyPr wrap="square" rtlCol="0">
            <a:spAutoFit/>
          </a:bodyPr>
          <a:lstStyle/>
          <a:p>
            <a:pPr lvl="0"/>
            <a:r>
              <a:rPr lang="en-US" sz="3200" dirty="0">
                <a:solidFill>
                  <a:schemeClr val="bg2"/>
                </a:solidFill>
                <a:latin typeface="Source Serif Pro" panose="02040603050405020204" pitchFamily="18" charset="0"/>
                <a:ea typeface="Source Serif Pro" panose="02040603050405020204" pitchFamily="18" charset="0"/>
                <a:cs typeface="Calibri" panose="020F0502020204030204" pitchFamily="34" charset="0"/>
              </a:rPr>
              <a:t>Implications of misfiling</a:t>
            </a:r>
            <a:endParaRPr kumimoji="0" lang="en-IE" sz="1400" b="1" i="0" u="none" strike="noStrike" kern="1200" cap="none" spc="0" normalizeH="0" baseline="0" noProof="0" dirty="0">
              <a:ln>
                <a:noFill/>
              </a:ln>
              <a:solidFill>
                <a:schemeClr val="bg2"/>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5" name="Rounded Rectangle 7">
            <a:extLst>
              <a:ext uri="{FF2B5EF4-FFF2-40B4-BE49-F238E27FC236}">
                <a16:creationId xmlns:a16="http://schemas.microsoft.com/office/drawing/2014/main" id="{905F64BC-E8B9-F0FB-64D1-9872BB00F234}"/>
              </a:ext>
            </a:extLst>
          </p:cNvPr>
          <p:cNvSpPr/>
          <p:nvPr/>
        </p:nvSpPr>
        <p:spPr>
          <a:xfrm>
            <a:off x="7842279" y="728662"/>
            <a:ext cx="3531929" cy="5364163"/>
          </a:xfrm>
          <a:custGeom>
            <a:avLst/>
            <a:gdLst>
              <a:gd name="connsiteX0" fmla="*/ 0 w 3531929"/>
              <a:gd name="connsiteY0" fmla="*/ 196199 h 5364163"/>
              <a:gd name="connsiteX1" fmla="*/ 196199 w 3531929"/>
              <a:gd name="connsiteY1" fmla="*/ 0 h 5364163"/>
              <a:gd name="connsiteX2" fmla="*/ 3335730 w 3531929"/>
              <a:gd name="connsiteY2" fmla="*/ 0 h 5364163"/>
              <a:gd name="connsiteX3" fmla="*/ 3531929 w 3531929"/>
              <a:gd name="connsiteY3" fmla="*/ 196199 h 5364163"/>
              <a:gd name="connsiteX4" fmla="*/ 3531929 w 3531929"/>
              <a:gd name="connsiteY4" fmla="*/ 5167964 h 5364163"/>
              <a:gd name="connsiteX5" fmla="*/ 3335730 w 3531929"/>
              <a:gd name="connsiteY5" fmla="*/ 5364163 h 5364163"/>
              <a:gd name="connsiteX6" fmla="*/ 196199 w 3531929"/>
              <a:gd name="connsiteY6" fmla="*/ 5364163 h 5364163"/>
              <a:gd name="connsiteX7" fmla="*/ 0 w 3531929"/>
              <a:gd name="connsiteY7" fmla="*/ 5167964 h 5364163"/>
              <a:gd name="connsiteX8" fmla="*/ 0 w 3531929"/>
              <a:gd name="connsiteY8" fmla="*/ 19619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29" h="5364163" extrusionOk="0">
                <a:moveTo>
                  <a:pt x="0" y="196199"/>
                </a:moveTo>
                <a:cubicBezTo>
                  <a:pt x="-17521" y="77034"/>
                  <a:pt x="79835" y="3005"/>
                  <a:pt x="196199" y="0"/>
                </a:cubicBezTo>
                <a:cubicBezTo>
                  <a:pt x="1291811" y="132882"/>
                  <a:pt x="2816964" y="-84951"/>
                  <a:pt x="3335730" y="0"/>
                </a:cubicBezTo>
                <a:cubicBezTo>
                  <a:pt x="3430484" y="13285"/>
                  <a:pt x="3530372" y="96449"/>
                  <a:pt x="3531929" y="196199"/>
                </a:cubicBezTo>
                <a:cubicBezTo>
                  <a:pt x="3552116" y="2518630"/>
                  <a:pt x="3684409" y="2768688"/>
                  <a:pt x="3531929" y="5167964"/>
                </a:cubicBezTo>
                <a:cubicBezTo>
                  <a:pt x="3545279" y="5277906"/>
                  <a:pt x="3446453" y="5359297"/>
                  <a:pt x="3335730" y="5364163"/>
                </a:cubicBezTo>
                <a:cubicBezTo>
                  <a:pt x="2118745" y="5451802"/>
                  <a:pt x="1498427" y="5291484"/>
                  <a:pt x="196199" y="5364163"/>
                </a:cubicBezTo>
                <a:cubicBezTo>
                  <a:pt x="87118" y="5357267"/>
                  <a:pt x="-7007" y="5286060"/>
                  <a:pt x="0" y="5167964"/>
                </a:cubicBezTo>
                <a:cubicBezTo>
                  <a:pt x="-38581" y="2688566"/>
                  <a:pt x="63341" y="1784602"/>
                  <a:pt x="0" y="196199"/>
                </a:cubicBezTo>
                <a:close/>
              </a:path>
            </a:pathLst>
          </a:custGeom>
          <a:noFill/>
          <a:ln>
            <a:solidFill>
              <a:schemeClr val="bg2"/>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sp>
        <p:nvSpPr>
          <p:cNvPr id="6" name="Rounded Rectangle 32">
            <a:extLst>
              <a:ext uri="{FF2B5EF4-FFF2-40B4-BE49-F238E27FC236}">
                <a16:creationId xmlns:a16="http://schemas.microsoft.com/office/drawing/2014/main" id="{E6139CED-EDC8-35E2-5F11-4C707FD59262}"/>
              </a:ext>
            </a:extLst>
          </p:cNvPr>
          <p:cNvSpPr/>
          <p:nvPr/>
        </p:nvSpPr>
        <p:spPr>
          <a:xfrm>
            <a:off x="6186704" y="1352550"/>
            <a:ext cx="4451850" cy="4288874"/>
          </a:xfrm>
          <a:prstGeom prst="roundRect">
            <a:avLst>
              <a:gd name="adj" fmla="val 5555"/>
            </a:avLst>
          </a:prstGeom>
          <a:blipFill dpi="0" rotWithShape="1">
            <a:blip r:embed="rId2"/>
            <a:srcRect/>
            <a:stretch>
              <a:fillRect/>
            </a:stretch>
          </a:blipFill>
          <a:ln>
            <a:noFill/>
            <a:extLst>
              <a:ext uri="{C807C97D-BFC1-408E-A445-0C87EB9F89A2}">
                <ask:lineSketchStyleProps xmlns:ask="http://schemas.microsoft.com/office/drawing/2018/sketchyshapes" sd="1219033472">
                  <a:custGeom>
                    <a:avLst/>
                    <a:gdLst>
                      <a:gd name="connsiteX0" fmla="*/ 0 w 3630240"/>
                      <a:gd name="connsiteY0" fmla="*/ 201660 h 4882049"/>
                      <a:gd name="connsiteX1" fmla="*/ 201660 w 3630240"/>
                      <a:gd name="connsiteY1" fmla="*/ 0 h 4882049"/>
                      <a:gd name="connsiteX2" fmla="*/ 3428580 w 3630240"/>
                      <a:gd name="connsiteY2" fmla="*/ 0 h 4882049"/>
                      <a:gd name="connsiteX3" fmla="*/ 3630240 w 3630240"/>
                      <a:gd name="connsiteY3" fmla="*/ 201660 h 4882049"/>
                      <a:gd name="connsiteX4" fmla="*/ 3630240 w 3630240"/>
                      <a:gd name="connsiteY4" fmla="*/ 4680389 h 4882049"/>
                      <a:gd name="connsiteX5" fmla="*/ 3428580 w 3630240"/>
                      <a:gd name="connsiteY5" fmla="*/ 4882049 h 4882049"/>
                      <a:gd name="connsiteX6" fmla="*/ 201660 w 3630240"/>
                      <a:gd name="connsiteY6" fmla="*/ 4882049 h 4882049"/>
                      <a:gd name="connsiteX7" fmla="*/ 0 w 3630240"/>
                      <a:gd name="connsiteY7" fmla="*/ 4680389 h 4882049"/>
                      <a:gd name="connsiteX8" fmla="*/ 0 w 3630240"/>
                      <a:gd name="connsiteY8" fmla="*/ 201660 h 488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240" h="4882049" extrusionOk="0">
                        <a:moveTo>
                          <a:pt x="0" y="201660"/>
                        </a:moveTo>
                        <a:cubicBezTo>
                          <a:pt x="-15559" y="80689"/>
                          <a:pt x="76325" y="5240"/>
                          <a:pt x="201660" y="0"/>
                        </a:cubicBezTo>
                        <a:cubicBezTo>
                          <a:pt x="669105" y="132882"/>
                          <a:pt x="2862312" y="-84951"/>
                          <a:pt x="3428580" y="0"/>
                        </a:cubicBezTo>
                        <a:cubicBezTo>
                          <a:pt x="3532273" y="7501"/>
                          <a:pt x="3627033" y="108011"/>
                          <a:pt x="3630240" y="201660"/>
                        </a:cubicBezTo>
                        <a:cubicBezTo>
                          <a:pt x="3650427" y="1346961"/>
                          <a:pt x="3782720" y="4156182"/>
                          <a:pt x="3630240" y="4680389"/>
                        </a:cubicBezTo>
                        <a:cubicBezTo>
                          <a:pt x="3651055" y="4794232"/>
                          <a:pt x="3544611" y="4872465"/>
                          <a:pt x="3428580" y="4882049"/>
                        </a:cubicBezTo>
                        <a:cubicBezTo>
                          <a:pt x="2103106" y="4969688"/>
                          <a:pt x="1090542" y="4809370"/>
                          <a:pt x="201660" y="4882049"/>
                        </a:cubicBezTo>
                        <a:cubicBezTo>
                          <a:pt x="88324" y="4863336"/>
                          <a:pt x="-2419" y="4795125"/>
                          <a:pt x="0" y="4680389"/>
                        </a:cubicBezTo>
                        <a:cubicBezTo>
                          <a:pt x="-38581" y="3209407"/>
                          <a:pt x="63341" y="2070872"/>
                          <a:pt x="0" y="201660"/>
                        </a:cubicBezTo>
                        <a:close/>
                      </a:path>
                    </a:pathLst>
                  </a:custGeom>
                  <ask:type>
                    <ask:lineSketchNon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02F93F6A-2096-5AEB-954F-8C4A8F9189BA}"/>
              </a:ext>
            </a:extLst>
          </p:cNvPr>
          <p:cNvPicPr>
            <a:picLocks noChangeAspect="1"/>
          </p:cNvPicPr>
          <p:nvPr/>
        </p:nvPicPr>
        <p:blipFill>
          <a:blip r:embed="rId3">
            <a:alphaModFix amt="10000"/>
          </a:blip>
          <a:stretch>
            <a:fillRect/>
          </a:stretch>
        </p:blipFill>
        <p:spPr>
          <a:xfrm>
            <a:off x="360987" y="558541"/>
            <a:ext cx="3988735" cy="5364161"/>
          </a:xfrm>
          <a:prstGeom prst="rect">
            <a:avLst/>
          </a:prstGeom>
        </p:spPr>
      </p:pic>
    </p:spTree>
    <p:extLst>
      <p:ext uri="{BB962C8B-B14F-4D97-AF65-F5344CB8AC3E}">
        <p14:creationId xmlns:p14="http://schemas.microsoft.com/office/powerpoint/2010/main" val="3591232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7">
            <a:extLst>
              <a:ext uri="{FF2B5EF4-FFF2-40B4-BE49-F238E27FC236}">
                <a16:creationId xmlns:a16="http://schemas.microsoft.com/office/drawing/2014/main" id="{735A0CC6-9DF6-039F-8284-CC6C8917EE79}"/>
              </a:ext>
            </a:extLst>
          </p:cNvPr>
          <p:cNvSpPr/>
          <p:nvPr/>
        </p:nvSpPr>
        <p:spPr>
          <a:xfrm>
            <a:off x="6349430" y="2126751"/>
            <a:ext cx="4907150" cy="4095373"/>
          </a:xfrm>
          <a:custGeom>
            <a:avLst/>
            <a:gdLst>
              <a:gd name="connsiteX0" fmla="*/ 0 w 4907150"/>
              <a:gd name="connsiteY0" fmla="*/ 227498 h 4095373"/>
              <a:gd name="connsiteX1" fmla="*/ 227498 w 4907150"/>
              <a:gd name="connsiteY1" fmla="*/ 0 h 4095373"/>
              <a:gd name="connsiteX2" fmla="*/ 4679652 w 4907150"/>
              <a:gd name="connsiteY2" fmla="*/ 0 h 4095373"/>
              <a:gd name="connsiteX3" fmla="*/ 4907150 w 4907150"/>
              <a:gd name="connsiteY3" fmla="*/ 227498 h 4095373"/>
              <a:gd name="connsiteX4" fmla="*/ 4907150 w 4907150"/>
              <a:gd name="connsiteY4" fmla="*/ 3867875 h 4095373"/>
              <a:gd name="connsiteX5" fmla="*/ 4679652 w 4907150"/>
              <a:gd name="connsiteY5" fmla="*/ 4095373 h 4095373"/>
              <a:gd name="connsiteX6" fmla="*/ 227498 w 4907150"/>
              <a:gd name="connsiteY6" fmla="*/ 4095373 h 4095373"/>
              <a:gd name="connsiteX7" fmla="*/ 0 w 4907150"/>
              <a:gd name="connsiteY7" fmla="*/ 3867875 h 4095373"/>
              <a:gd name="connsiteX8" fmla="*/ 0 w 4907150"/>
              <a:gd name="connsiteY8" fmla="*/ 227498 h 40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150" h="4095373" extrusionOk="0">
                <a:moveTo>
                  <a:pt x="0" y="227498"/>
                </a:moveTo>
                <a:cubicBezTo>
                  <a:pt x="-17398" y="91123"/>
                  <a:pt x="88154" y="5142"/>
                  <a:pt x="227498" y="0"/>
                </a:cubicBezTo>
                <a:cubicBezTo>
                  <a:pt x="1594908" y="132882"/>
                  <a:pt x="3107026" y="-84951"/>
                  <a:pt x="4679652" y="0"/>
                </a:cubicBezTo>
                <a:cubicBezTo>
                  <a:pt x="4799935" y="5236"/>
                  <a:pt x="4906017" y="108116"/>
                  <a:pt x="4907150" y="227498"/>
                </a:cubicBezTo>
                <a:cubicBezTo>
                  <a:pt x="4927337" y="1965014"/>
                  <a:pt x="5059630" y="2721016"/>
                  <a:pt x="4907150" y="3867875"/>
                </a:cubicBezTo>
                <a:cubicBezTo>
                  <a:pt x="4924757" y="3995608"/>
                  <a:pt x="4807051" y="4091761"/>
                  <a:pt x="4679652" y="4095373"/>
                </a:cubicBezTo>
                <a:cubicBezTo>
                  <a:pt x="3012679" y="4183012"/>
                  <a:pt x="766102" y="4022694"/>
                  <a:pt x="227498" y="4095373"/>
                </a:cubicBezTo>
                <a:cubicBezTo>
                  <a:pt x="99862" y="4076376"/>
                  <a:pt x="-5441" y="4001080"/>
                  <a:pt x="0" y="3867875"/>
                </a:cubicBezTo>
                <a:cubicBezTo>
                  <a:pt x="-38581" y="2911391"/>
                  <a:pt x="63341" y="1416634"/>
                  <a:pt x="0" y="227498"/>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p>
        </p:txBody>
      </p:sp>
      <p:grpSp>
        <p:nvGrpSpPr>
          <p:cNvPr id="4" name="Group 3">
            <a:extLst>
              <a:ext uri="{FF2B5EF4-FFF2-40B4-BE49-F238E27FC236}">
                <a16:creationId xmlns:a16="http://schemas.microsoft.com/office/drawing/2014/main" id="{5B596764-E63D-1EC6-0737-53B0E09CF6C7}"/>
              </a:ext>
            </a:extLst>
          </p:cNvPr>
          <p:cNvGrpSpPr/>
          <p:nvPr/>
        </p:nvGrpSpPr>
        <p:grpSpPr>
          <a:xfrm>
            <a:off x="730768" y="976532"/>
            <a:ext cx="7292004" cy="5340180"/>
            <a:chOff x="730769" y="1148468"/>
            <a:chExt cx="7292004" cy="5340180"/>
          </a:xfrm>
        </p:grpSpPr>
        <p:sp>
          <p:nvSpPr>
            <p:cNvPr id="3" name="TextBox 2">
              <a:extLst>
                <a:ext uri="{FF2B5EF4-FFF2-40B4-BE49-F238E27FC236}">
                  <a16:creationId xmlns:a16="http://schemas.microsoft.com/office/drawing/2014/main" id="{D8D5956D-1770-FF7E-CFBA-08A189B4C29C}"/>
                </a:ext>
              </a:extLst>
            </p:cNvPr>
            <p:cNvSpPr txBox="1"/>
            <p:nvPr/>
          </p:nvSpPr>
          <p:spPr>
            <a:xfrm>
              <a:off x="731839" y="1148468"/>
              <a:ext cx="7290934" cy="1077218"/>
            </a:xfrm>
            <a:prstGeom prst="rect">
              <a:avLst/>
            </a:prstGeom>
            <a:noFill/>
          </p:spPr>
          <p:txBody>
            <a:bodyPr wrap="square" rtlCol="0">
              <a:spAutoFit/>
            </a:bodyPr>
            <a:lstStyle/>
            <a:p>
              <a:r>
                <a:rPr lang="en-US" sz="3200" dirty="0">
                  <a:solidFill>
                    <a:srgbClr val="000F1D"/>
                  </a:solidFill>
                  <a:latin typeface="Source Serif Pro" panose="02040603050405020204" pitchFamily="18" charset="0"/>
                  <a:ea typeface="Source Serif Pro" panose="02040603050405020204" pitchFamily="18" charset="0"/>
                  <a:cs typeface="Calibri" panose="020F0502020204030204" pitchFamily="34" charset="0"/>
                </a:rPr>
                <a:t>Missed a year? Filed as a resident by mistake?</a:t>
              </a:r>
              <a:endParaRPr lang="en-IE" sz="3200" dirty="0">
                <a:solidFill>
                  <a:srgbClr val="000F1D"/>
                </a:solidFill>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49ADE269-0EDD-D745-BB3F-3FFBB4C084E2}"/>
                </a:ext>
              </a:extLst>
            </p:cNvPr>
            <p:cNvSpPr txBox="1"/>
            <p:nvPr/>
          </p:nvSpPr>
          <p:spPr>
            <a:xfrm>
              <a:off x="730769" y="2225686"/>
              <a:ext cx="4550150" cy="4262962"/>
            </a:xfrm>
            <a:prstGeom prst="rect">
              <a:avLst/>
            </a:prstGeom>
            <a:noFill/>
          </p:spPr>
          <p:txBody>
            <a:bodyPr wrap="square" rtlCol="0">
              <a:spAutoFit/>
            </a:bodyPr>
            <a:lstStyle/>
            <a:p>
              <a:pPr>
                <a:lnSpc>
                  <a:spcPct val="150000"/>
                </a:lnSpc>
                <a:buClr>
                  <a:srgbClr val="05C3AD"/>
                </a:buClr>
              </a:pPr>
              <a:r>
                <a:rPr lang="en-US" sz="1400" dirty="0">
                  <a:solidFill>
                    <a:srgbClr val="000F1D"/>
                  </a:solidFill>
                  <a:latin typeface="Poppins" panose="00000500000000000000" pitchFamily="2" charset="0"/>
                  <a:cs typeface="Poppins" panose="00000500000000000000" pitchFamily="2" charset="0"/>
                </a:rPr>
                <a:t>Don’t panic!</a:t>
              </a:r>
            </a:p>
            <a:p>
              <a:pPr marL="742950" lvl="1"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  but do set the record straight</a:t>
              </a:r>
            </a:p>
            <a:p>
              <a:pPr marL="285750" indent="-285750">
                <a:lnSpc>
                  <a:spcPct val="150000"/>
                </a:lnSpc>
                <a:buClr>
                  <a:srgbClr val="05C3AD"/>
                </a:buClr>
                <a:buBlip>
                  <a:blip r:embed="rId3"/>
                </a:buBlip>
              </a:pPr>
              <a:endParaRPr lang="en-US" sz="1400" dirty="0">
                <a:solidFill>
                  <a:srgbClr val="000F1D"/>
                </a:solidFill>
                <a:latin typeface="Poppins" panose="00000500000000000000" pitchFamily="2" charset="0"/>
                <a:cs typeface="Poppins" panose="00000500000000000000" pitchFamily="2" charset="0"/>
              </a:endParaRPr>
            </a:p>
            <a:p>
              <a:pPr>
                <a:lnSpc>
                  <a:spcPct val="150000"/>
                </a:lnSpc>
                <a:buClr>
                  <a:srgbClr val="05C3AD"/>
                </a:buClr>
              </a:pPr>
              <a:r>
                <a:rPr lang="en-US" sz="1400" dirty="0">
                  <a:solidFill>
                    <a:srgbClr val="000F1D"/>
                  </a:solidFill>
                  <a:latin typeface="Poppins" panose="00000500000000000000" pitchFamily="2" charset="0"/>
                  <a:cs typeface="Poppins" panose="00000500000000000000" pitchFamily="2" charset="0"/>
                </a:rPr>
                <a:t>Never filed…</a:t>
              </a:r>
            </a:p>
            <a:p>
              <a:pPr marL="742950" lvl="1"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Catch up</a:t>
              </a:r>
            </a:p>
            <a:p>
              <a:pPr marL="742950" lvl="1"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Can back file at any stage</a:t>
              </a:r>
            </a:p>
            <a:p>
              <a:pPr marL="742950" lvl="1"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Can only claim a refund for previous 3 years</a:t>
              </a:r>
            </a:p>
            <a:p>
              <a:pPr marL="285750" indent="-285750">
                <a:lnSpc>
                  <a:spcPct val="150000"/>
                </a:lnSpc>
                <a:buClr>
                  <a:srgbClr val="05C3AD"/>
                </a:buClr>
                <a:buBlip>
                  <a:blip r:embed="rId3"/>
                </a:buBlip>
              </a:pPr>
              <a:endParaRPr lang="en-US" sz="1400" dirty="0">
                <a:solidFill>
                  <a:srgbClr val="000F1D"/>
                </a:solidFill>
                <a:latin typeface="Poppins" panose="00000500000000000000" pitchFamily="2" charset="0"/>
                <a:cs typeface="Poppins" panose="00000500000000000000" pitchFamily="2" charset="0"/>
              </a:endParaRPr>
            </a:p>
            <a:p>
              <a:pPr>
                <a:lnSpc>
                  <a:spcPct val="150000"/>
                </a:lnSpc>
                <a:buClr>
                  <a:srgbClr val="05C3AD"/>
                </a:buClr>
              </a:pPr>
              <a:r>
                <a:rPr lang="en-US" sz="1400" dirty="0">
                  <a:solidFill>
                    <a:srgbClr val="000F1D"/>
                  </a:solidFill>
                  <a:latin typeface="Poppins" panose="00000500000000000000" pitchFamily="2" charset="0"/>
                  <a:cs typeface="Poppins" panose="00000500000000000000" pitchFamily="2" charset="0"/>
                </a:rPr>
                <a:t>Misfiled…</a:t>
              </a:r>
            </a:p>
            <a:p>
              <a:pPr marL="742950" lvl="1"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1040X - Amended US Individual Income Tax Return</a:t>
              </a:r>
            </a:p>
            <a:p>
              <a:pPr marL="742950" lvl="1"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Simple form, similar to 1040 </a:t>
              </a:r>
            </a:p>
          </p:txBody>
        </p:sp>
      </p:grpSp>
      <p:pic>
        <p:nvPicPr>
          <p:cNvPr id="1026" name="Picture 2" descr="A city skyline with a mountain in the background&#10;&#10;Description automatically generated">
            <a:extLst>
              <a:ext uri="{FF2B5EF4-FFF2-40B4-BE49-F238E27FC236}">
                <a16:creationId xmlns:a16="http://schemas.microsoft.com/office/drawing/2014/main" id="{31BB5935-DC2B-DEBB-1D56-EF833A3D4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334" y="976532"/>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338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7">
            <a:extLst>
              <a:ext uri="{FF2B5EF4-FFF2-40B4-BE49-F238E27FC236}">
                <a16:creationId xmlns:a16="http://schemas.microsoft.com/office/drawing/2014/main" id="{735A0CC6-9DF6-039F-8284-CC6C8917EE79}"/>
              </a:ext>
            </a:extLst>
          </p:cNvPr>
          <p:cNvSpPr/>
          <p:nvPr/>
        </p:nvSpPr>
        <p:spPr>
          <a:xfrm>
            <a:off x="7044129" y="3119738"/>
            <a:ext cx="5000090" cy="3105363"/>
          </a:xfrm>
          <a:custGeom>
            <a:avLst/>
            <a:gdLst>
              <a:gd name="connsiteX0" fmla="*/ 0 w 5000090"/>
              <a:gd name="connsiteY0" fmla="*/ 172503 h 3105363"/>
              <a:gd name="connsiteX1" fmla="*/ 172503 w 5000090"/>
              <a:gd name="connsiteY1" fmla="*/ 0 h 3105363"/>
              <a:gd name="connsiteX2" fmla="*/ 4827587 w 5000090"/>
              <a:gd name="connsiteY2" fmla="*/ 0 h 3105363"/>
              <a:gd name="connsiteX3" fmla="*/ 5000090 w 5000090"/>
              <a:gd name="connsiteY3" fmla="*/ 172503 h 3105363"/>
              <a:gd name="connsiteX4" fmla="*/ 5000090 w 5000090"/>
              <a:gd name="connsiteY4" fmla="*/ 2932860 h 3105363"/>
              <a:gd name="connsiteX5" fmla="*/ 4827587 w 5000090"/>
              <a:gd name="connsiteY5" fmla="*/ 3105363 h 3105363"/>
              <a:gd name="connsiteX6" fmla="*/ 172503 w 5000090"/>
              <a:gd name="connsiteY6" fmla="*/ 3105363 h 3105363"/>
              <a:gd name="connsiteX7" fmla="*/ 0 w 5000090"/>
              <a:gd name="connsiteY7" fmla="*/ 2932860 h 3105363"/>
              <a:gd name="connsiteX8" fmla="*/ 0 w 5000090"/>
              <a:gd name="connsiteY8" fmla="*/ 172503 h 310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090" h="3105363" extrusionOk="0">
                <a:moveTo>
                  <a:pt x="0" y="172503"/>
                </a:moveTo>
                <a:cubicBezTo>
                  <a:pt x="-1275" y="76446"/>
                  <a:pt x="66820" y="3908"/>
                  <a:pt x="172503" y="0"/>
                </a:cubicBezTo>
                <a:cubicBezTo>
                  <a:pt x="1077971" y="132882"/>
                  <a:pt x="2526111" y="-84951"/>
                  <a:pt x="4827587" y="0"/>
                </a:cubicBezTo>
                <a:cubicBezTo>
                  <a:pt x="4919997" y="2794"/>
                  <a:pt x="4997605" y="90969"/>
                  <a:pt x="5000090" y="172503"/>
                </a:cubicBezTo>
                <a:cubicBezTo>
                  <a:pt x="5020277" y="744600"/>
                  <a:pt x="5152570" y="2523176"/>
                  <a:pt x="5000090" y="2932860"/>
                </a:cubicBezTo>
                <a:cubicBezTo>
                  <a:pt x="5011025" y="3029428"/>
                  <a:pt x="4926290" y="3098299"/>
                  <a:pt x="4827587" y="3105363"/>
                </a:cubicBezTo>
                <a:cubicBezTo>
                  <a:pt x="4018573" y="3193002"/>
                  <a:pt x="955293" y="3032684"/>
                  <a:pt x="172503" y="3105363"/>
                </a:cubicBezTo>
                <a:cubicBezTo>
                  <a:pt x="75410" y="3087991"/>
                  <a:pt x="-1202" y="3029802"/>
                  <a:pt x="0" y="2932860"/>
                </a:cubicBezTo>
                <a:cubicBezTo>
                  <a:pt x="-38581" y="1925742"/>
                  <a:pt x="63341" y="1290808"/>
                  <a:pt x="0" y="172503"/>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p>
        </p:txBody>
      </p:sp>
      <p:grpSp>
        <p:nvGrpSpPr>
          <p:cNvPr id="4" name="Group 3">
            <a:extLst>
              <a:ext uri="{FF2B5EF4-FFF2-40B4-BE49-F238E27FC236}">
                <a16:creationId xmlns:a16="http://schemas.microsoft.com/office/drawing/2014/main" id="{5B596764-E63D-1EC6-0737-53B0E09CF6C7}"/>
              </a:ext>
            </a:extLst>
          </p:cNvPr>
          <p:cNvGrpSpPr/>
          <p:nvPr/>
        </p:nvGrpSpPr>
        <p:grpSpPr>
          <a:xfrm>
            <a:off x="730768" y="976532"/>
            <a:ext cx="7292004" cy="4832092"/>
            <a:chOff x="730769" y="1148468"/>
            <a:chExt cx="7292004" cy="4832092"/>
          </a:xfrm>
        </p:grpSpPr>
        <p:sp>
          <p:nvSpPr>
            <p:cNvPr id="3" name="TextBox 2">
              <a:extLst>
                <a:ext uri="{FF2B5EF4-FFF2-40B4-BE49-F238E27FC236}">
                  <a16:creationId xmlns:a16="http://schemas.microsoft.com/office/drawing/2014/main" id="{D8D5956D-1770-FF7E-CFBA-08A189B4C29C}"/>
                </a:ext>
              </a:extLst>
            </p:cNvPr>
            <p:cNvSpPr txBox="1"/>
            <p:nvPr/>
          </p:nvSpPr>
          <p:spPr>
            <a:xfrm>
              <a:off x="731839" y="1148468"/>
              <a:ext cx="7290934" cy="584775"/>
            </a:xfrm>
            <a:prstGeom prst="rect">
              <a:avLst/>
            </a:prstGeom>
            <a:noFill/>
          </p:spPr>
          <p:txBody>
            <a:bodyPr wrap="square" rtlCol="0">
              <a:spAutoFit/>
            </a:bodyPr>
            <a:lstStyle/>
            <a:p>
              <a:r>
                <a:rPr lang="en-IE" sz="3200" dirty="0">
                  <a:solidFill>
                    <a:srgbClr val="000F1D"/>
                  </a:solidFill>
                  <a:latin typeface="Source Serif Pro" panose="02040603050405020204" pitchFamily="18" charset="0"/>
                  <a:ea typeface="Source Serif Pro" panose="02040603050405020204" pitchFamily="18" charset="0"/>
                  <a:cs typeface="Calibri" panose="020F0502020204030204" pitchFamily="34" charset="0"/>
                </a:rPr>
                <a:t>Implications of not filing</a:t>
              </a:r>
            </a:p>
          </p:txBody>
        </p:sp>
        <p:sp>
          <p:nvSpPr>
            <p:cNvPr id="2" name="TextBox 1">
              <a:extLst>
                <a:ext uri="{FF2B5EF4-FFF2-40B4-BE49-F238E27FC236}">
                  <a16:creationId xmlns:a16="http://schemas.microsoft.com/office/drawing/2014/main" id="{49ADE269-0EDD-D745-BB3F-3FFBB4C084E2}"/>
                </a:ext>
              </a:extLst>
            </p:cNvPr>
            <p:cNvSpPr txBox="1"/>
            <p:nvPr/>
          </p:nvSpPr>
          <p:spPr>
            <a:xfrm>
              <a:off x="730769" y="2225686"/>
              <a:ext cx="4550150" cy="3754874"/>
            </a:xfrm>
            <a:prstGeom prst="rect">
              <a:avLst/>
            </a:prstGeom>
            <a:noFill/>
          </p:spPr>
          <p:txBody>
            <a:bodyPr wrap="square" rtlCol="0">
              <a:spAutoFit/>
            </a:bodyPr>
            <a:lstStyle/>
            <a:p>
              <a:pPr marL="285750"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Nonresidents are required to comply with all US laws, including IRS &amp; filing tax forms (even if only 8843). </a:t>
              </a:r>
            </a:p>
            <a:p>
              <a:pPr marL="285750"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Remaining compliant is part of maintaining visa status in the US.</a:t>
              </a:r>
            </a:p>
            <a:p>
              <a:pPr marL="285750"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Not filing could </a:t>
              </a:r>
              <a:r>
                <a:rPr lang="en-US" sz="1400" b="1" dirty="0">
                  <a:solidFill>
                    <a:srgbClr val="05C3AD"/>
                  </a:solidFill>
                  <a:latin typeface="Poppins" panose="00000500000000000000" pitchFamily="2" charset="0"/>
                  <a:cs typeface="Poppins" panose="00000500000000000000" pitchFamily="2" charset="0"/>
                </a:rPr>
                <a:t>affect future immigration status</a:t>
              </a:r>
              <a:r>
                <a:rPr lang="en-US" sz="1400" dirty="0">
                  <a:solidFill>
                    <a:srgbClr val="05C3AD"/>
                  </a:solidFill>
                  <a:latin typeface="Poppins" panose="00000500000000000000" pitchFamily="2" charset="0"/>
                  <a:cs typeface="Poppins" panose="00000500000000000000" pitchFamily="2" charset="0"/>
                </a:rPr>
                <a:t> </a:t>
              </a:r>
              <a:r>
                <a:rPr lang="en-US" sz="1400" dirty="0">
                  <a:solidFill>
                    <a:srgbClr val="000F1D"/>
                  </a:solidFill>
                  <a:latin typeface="Poppins" panose="00000500000000000000" pitchFamily="2" charset="0"/>
                  <a:cs typeface="Poppins" panose="00000500000000000000" pitchFamily="2" charset="0"/>
                </a:rPr>
                <a:t>(like H1B, LPR)</a:t>
              </a:r>
            </a:p>
            <a:p>
              <a:pPr marL="285750"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Fines, penalties and interest can accrue if the IRS are owed</a:t>
              </a:r>
            </a:p>
            <a:p>
              <a:pPr marL="285750" indent="-285750">
                <a:lnSpc>
                  <a:spcPct val="150000"/>
                </a:lnSpc>
                <a:buClr>
                  <a:srgbClr val="05C3AD"/>
                </a:buClr>
                <a:buBlip>
                  <a:blip r:embed="rId3"/>
                </a:buBlip>
              </a:pPr>
              <a:r>
                <a:rPr lang="en-US" sz="1400" dirty="0">
                  <a:solidFill>
                    <a:srgbClr val="000F1D"/>
                  </a:solidFill>
                  <a:latin typeface="Poppins" panose="00000500000000000000" pitchFamily="2" charset="0"/>
                  <a:cs typeface="Poppins" panose="00000500000000000000" pitchFamily="2" charset="0"/>
                </a:rPr>
                <a:t>Might be missing out on a refund!</a:t>
              </a:r>
            </a:p>
            <a:p>
              <a:pPr marL="285750" indent="-285750">
                <a:buBlip>
                  <a:blip r:embed="rId3"/>
                </a:buBlip>
              </a:pPr>
              <a:endParaRPr lang="en-US" sz="1400" dirty="0">
                <a:solidFill>
                  <a:prstClr val="black"/>
                </a:solidFill>
                <a:latin typeface="Poppins" panose="00000500000000000000" pitchFamily="2" charset="0"/>
                <a:cs typeface="Poppins" panose="00000500000000000000" pitchFamily="2" charset="0"/>
              </a:endParaRPr>
            </a:p>
            <a:p>
              <a:pPr marL="285750" indent="-285750">
                <a:buBlip>
                  <a:blip r:embed="rId3"/>
                </a:buBlip>
              </a:pPr>
              <a:endParaRPr lang="en-US" sz="1400" dirty="0">
                <a:solidFill>
                  <a:srgbClr val="000F1D"/>
                </a:solidFill>
                <a:latin typeface="Poppins" panose="00000500000000000000" pitchFamily="2" charset="0"/>
                <a:cs typeface="Poppins" panose="00000500000000000000" pitchFamily="2" charset="0"/>
              </a:endParaRPr>
            </a:p>
          </p:txBody>
        </p:sp>
      </p:grpSp>
      <p:sp>
        <p:nvSpPr>
          <p:cNvPr id="5" name="Rectangle: Rounded Corners 4">
            <a:extLst>
              <a:ext uri="{FF2B5EF4-FFF2-40B4-BE49-F238E27FC236}">
                <a16:creationId xmlns:a16="http://schemas.microsoft.com/office/drawing/2014/main" id="{736DEC9B-F706-843A-3941-EF25EBE55F42}"/>
              </a:ext>
            </a:extLst>
          </p:cNvPr>
          <p:cNvSpPr/>
          <p:nvPr/>
        </p:nvSpPr>
        <p:spPr>
          <a:xfrm flipH="1">
            <a:off x="6729572" y="1696018"/>
            <a:ext cx="4546386" cy="3383769"/>
          </a:xfrm>
          <a:prstGeom prst="roundRect">
            <a:avLst>
              <a:gd name="adj" fmla="val 6346"/>
            </a:avLst>
          </a:prstGeom>
          <a:blipFill>
            <a:blip r:embed="rId4"/>
            <a:stretch>
              <a:fillRect l="-2" r="-3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ounded Rectangle 7">
            <a:extLst>
              <a:ext uri="{FF2B5EF4-FFF2-40B4-BE49-F238E27FC236}">
                <a16:creationId xmlns:a16="http://schemas.microsoft.com/office/drawing/2014/main" id="{5F6D07E6-C07D-3A45-BD71-7A95B14999B9}"/>
              </a:ext>
            </a:extLst>
          </p:cNvPr>
          <p:cNvSpPr/>
          <p:nvPr/>
        </p:nvSpPr>
        <p:spPr>
          <a:xfrm>
            <a:off x="730768" y="883694"/>
            <a:ext cx="2446542" cy="812324"/>
          </a:xfrm>
          <a:custGeom>
            <a:avLst/>
            <a:gdLst>
              <a:gd name="connsiteX0" fmla="*/ 0 w 2446542"/>
              <a:gd name="connsiteY0" fmla="*/ 45125 h 812324"/>
              <a:gd name="connsiteX1" fmla="*/ 45125 w 2446542"/>
              <a:gd name="connsiteY1" fmla="*/ 0 h 812324"/>
              <a:gd name="connsiteX2" fmla="*/ 2401417 w 2446542"/>
              <a:gd name="connsiteY2" fmla="*/ 0 h 812324"/>
              <a:gd name="connsiteX3" fmla="*/ 2446542 w 2446542"/>
              <a:gd name="connsiteY3" fmla="*/ 45125 h 812324"/>
              <a:gd name="connsiteX4" fmla="*/ 2446542 w 2446542"/>
              <a:gd name="connsiteY4" fmla="*/ 767199 h 812324"/>
              <a:gd name="connsiteX5" fmla="*/ 2401417 w 2446542"/>
              <a:gd name="connsiteY5" fmla="*/ 812324 h 812324"/>
              <a:gd name="connsiteX6" fmla="*/ 45125 w 2446542"/>
              <a:gd name="connsiteY6" fmla="*/ 812324 h 812324"/>
              <a:gd name="connsiteX7" fmla="*/ 0 w 2446542"/>
              <a:gd name="connsiteY7" fmla="*/ 767199 h 812324"/>
              <a:gd name="connsiteX8" fmla="*/ 0 w 2446542"/>
              <a:gd name="connsiteY8" fmla="*/ 45125 h 8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542" h="812324" extrusionOk="0">
                <a:moveTo>
                  <a:pt x="0" y="45125"/>
                </a:moveTo>
                <a:cubicBezTo>
                  <a:pt x="-481" y="19906"/>
                  <a:pt x="17747" y="922"/>
                  <a:pt x="45125" y="0"/>
                </a:cubicBezTo>
                <a:cubicBezTo>
                  <a:pt x="771405" y="132882"/>
                  <a:pt x="1296365" y="-84951"/>
                  <a:pt x="2401417" y="0"/>
                </a:cubicBezTo>
                <a:cubicBezTo>
                  <a:pt x="2425257" y="1057"/>
                  <a:pt x="2446163" y="22300"/>
                  <a:pt x="2446542" y="45125"/>
                </a:cubicBezTo>
                <a:cubicBezTo>
                  <a:pt x="2479528" y="312251"/>
                  <a:pt x="2464357" y="570255"/>
                  <a:pt x="2446542" y="767199"/>
                </a:cubicBezTo>
                <a:cubicBezTo>
                  <a:pt x="2448215" y="792319"/>
                  <a:pt x="2426537" y="811917"/>
                  <a:pt x="2401417" y="812324"/>
                </a:cubicBezTo>
                <a:cubicBezTo>
                  <a:pt x="1817070" y="899963"/>
                  <a:pt x="1157908" y="739645"/>
                  <a:pt x="45125" y="812324"/>
                </a:cubicBezTo>
                <a:cubicBezTo>
                  <a:pt x="19820" y="808671"/>
                  <a:pt x="-1295" y="793921"/>
                  <a:pt x="0" y="767199"/>
                </a:cubicBezTo>
                <a:cubicBezTo>
                  <a:pt x="19829" y="543989"/>
                  <a:pt x="-64577" y="209809"/>
                  <a:pt x="0" y="45125"/>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b="1" dirty="0"/>
          </a:p>
        </p:txBody>
      </p:sp>
    </p:spTree>
    <p:extLst>
      <p:ext uri="{BB962C8B-B14F-4D97-AF65-F5344CB8AC3E}">
        <p14:creationId xmlns:p14="http://schemas.microsoft.com/office/powerpoint/2010/main" val="920483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7">
            <a:extLst>
              <a:ext uri="{FF2B5EF4-FFF2-40B4-BE49-F238E27FC236}">
                <a16:creationId xmlns:a16="http://schemas.microsoft.com/office/drawing/2014/main" id="{735A0CC6-9DF6-039F-8284-CC6C8917EE79}"/>
              </a:ext>
            </a:extLst>
          </p:cNvPr>
          <p:cNvSpPr/>
          <p:nvPr/>
        </p:nvSpPr>
        <p:spPr>
          <a:xfrm>
            <a:off x="6277510" y="2053750"/>
            <a:ext cx="5666269" cy="2410074"/>
          </a:xfrm>
          <a:custGeom>
            <a:avLst/>
            <a:gdLst>
              <a:gd name="connsiteX0" fmla="*/ 0 w 5666269"/>
              <a:gd name="connsiteY0" fmla="*/ 133880 h 2410074"/>
              <a:gd name="connsiteX1" fmla="*/ 133880 w 5666269"/>
              <a:gd name="connsiteY1" fmla="*/ 0 h 2410074"/>
              <a:gd name="connsiteX2" fmla="*/ 5532389 w 5666269"/>
              <a:gd name="connsiteY2" fmla="*/ 0 h 2410074"/>
              <a:gd name="connsiteX3" fmla="*/ 5666269 w 5666269"/>
              <a:gd name="connsiteY3" fmla="*/ 133880 h 2410074"/>
              <a:gd name="connsiteX4" fmla="*/ 5666269 w 5666269"/>
              <a:gd name="connsiteY4" fmla="*/ 2276194 h 2410074"/>
              <a:gd name="connsiteX5" fmla="*/ 5532389 w 5666269"/>
              <a:gd name="connsiteY5" fmla="*/ 2410074 h 2410074"/>
              <a:gd name="connsiteX6" fmla="*/ 133880 w 5666269"/>
              <a:gd name="connsiteY6" fmla="*/ 2410074 h 2410074"/>
              <a:gd name="connsiteX7" fmla="*/ 0 w 5666269"/>
              <a:gd name="connsiteY7" fmla="*/ 2276194 h 2410074"/>
              <a:gd name="connsiteX8" fmla="*/ 0 w 5666269"/>
              <a:gd name="connsiteY8" fmla="*/ 133880 h 241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6269" h="2410074" extrusionOk="0">
                <a:moveTo>
                  <a:pt x="0" y="133880"/>
                </a:moveTo>
                <a:cubicBezTo>
                  <a:pt x="-1155" y="59227"/>
                  <a:pt x="49189" y="4035"/>
                  <a:pt x="133880" y="0"/>
                </a:cubicBezTo>
                <a:cubicBezTo>
                  <a:pt x="682557" y="132882"/>
                  <a:pt x="3459060" y="-84951"/>
                  <a:pt x="5532389" y="0"/>
                </a:cubicBezTo>
                <a:cubicBezTo>
                  <a:pt x="5600184" y="6001"/>
                  <a:pt x="5664646" y="68911"/>
                  <a:pt x="5666269" y="133880"/>
                </a:cubicBezTo>
                <a:cubicBezTo>
                  <a:pt x="5686456" y="679057"/>
                  <a:pt x="5818749" y="1831335"/>
                  <a:pt x="5666269" y="2276194"/>
                </a:cubicBezTo>
                <a:cubicBezTo>
                  <a:pt x="5671649" y="2350772"/>
                  <a:pt x="5609707" y="2403123"/>
                  <a:pt x="5532389" y="2410074"/>
                </a:cubicBezTo>
                <a:cubicBezTo>
                  <a:pt x="4279760" y="2497713"/>
                  <a:pt x="982838" y="2337395"/>
                  <a:pt x="133880" y="2410074"/>
                </a:cubicBezTo>
                <a:cubicBezTo>
                  <a:pt x="59032" y="2401418"/>
                  <a:pt x="-1873" y="2352737"/>
                  <a:pt x="0" y="2276194"/>
                </a:cubicBezTo>
                <a:cubicBezTo>
                  <a:pt x="-38581" y="1393286"/>
                  <a:pt x="63341" y="1047042"/>
                  <a:pt x="0" y="133880"/>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p>
        </p:txBody>
      </p:sp>
      <p:grpSp>
        <p:nvGrpSpPr>
          <p:cNvPr id="4" name="Group 3">
            <a:extLst>
              <a:ext uri="{FF2B5EF4-FFF2-40B4-BE49-F238E27FC236}">
                <a16:creationId xmlns:a16="http://schemas.microsoft.com/office/drawing/2014/main" id="{5B596764-E63D-1EC6-0737-53B0E09CF6C7}"/>
              </a:ext>
            </a:extLst>
          </p:cNvPr>
          <p:cNvGrpSpPr/>
          <p:nvPr/>
        </p:nvGrpSpPr>
        <p:grpSpPr>
          <a:xfrm>
            <a:off x="731838" y="976532"/>
            <a:ext cx="7290934" cy="4576936"/>
            <a:chOff x="731839" y="1148468"/>
            <a:chExt cx="7290934" cy="4576936"/>
          </a:xfrm>
        </p:grpSpPr>
        <p:sp>
          <p:nvSpPr>
            <p:cNvPr id="3" name="TextBox 2">
              <a:extLst>
                <a:ext uri="{FF2B5EF4-FFF2-40B4-BE49-F238E27FC236}">
                  <a16:creationId xmlns:a16="http://schemas.microsoft.com/office/drawing/2014/main" id="{D8D5956D-1770-FF7E-CFBA-08A189B4C29C}"/>
                </a:ext>
              </a:extLst>
            </p:cNvPr>
            <p:cNvSpPr txBox="1"/>
            <p:nvPr/>
          </p:nvSpPr>
          <p:spPr>
            <a:xfrm>
              <a:off x="731839" y="1148468"/>
              <a:ext cx="7290934" cy="1077218"/>
            </a:xfrm>
            <a:prstGeom prst="rect">
              <a:avLst/>
            </a:prstGeom>
            <a:noFill/>
          </p:spPr>
          <p:txBody>
            <a:bodyPr wrap="square" rtlCol="0">
              <a:spAutoFit/>
            </a:bodyPr>
            <a:lstStyle/>
            <a:p>
              <a:r>
                <a:rPr lang="en-US" sz="3200" dirty="0">
                  <a:solidFill>
                    <a:srgbClr val="000F1D"/>
                  </a:solidFill>
                  <a:latin typeface="Source Serif Pro" panose="02040603050405020204" pitchFamily="18" charset="0"/>
                  <a:ea typeface="Source Serif Pro" panose="02040603050405020204" pitchFamily="18" charset="0"/>
                  <a:cs typeface="Calibri" panose="020F0502020204030204" pitchFamily="34" charset="0"/>
                </a:rPr>
                <a:t>Be careful about options being “recommended” to you!</a:t>
              </a:r>
            </a:p>
          </p:txBody>
        </p:sp>
        <p:sp>
          <p:nvSpPr>
            <p:cNvPr id="2" name="TextBox 1">
              <a:extLst>
                <a:ext uri="{FF2B5EF4-FFF2-40B4-BE49-F238E27FC236}">
                  <a16:creationId xmlns:a16="http://schemas.microsoft.com/office/drawing/2014/main" id="{49ADE269-0EDD-D745-BB3F-3FFBB4C084E2}"/>
                </a:ext>
              </a:extLst>
            </p:cNvPr>
            <p:cNvSpPr txBox="1"/>
            <p:nvPr/>
          </p:nvSpPr>
          <p:spPr>
            <a:xfrm>
              <a:off x="731839" y="2431938"/>
              <a:ext cx="4550150" cy="3293466"/>
            </a:xfrm>
            <a:prstGeom prst="rect">
              <a:avLst/>
            </a:prstGeom>
            <a:noFill/>
          </p:spPr>
          <p:txBody>
            <a:bodyPr wrap="square" rtlCol="0">
              <a:spAutoFit/>
            </a:bodyPr>
            <a:lstStyle/>
            <a:p>
              <a:pPr marL="285750" indent="-285750">
                <a:lnSpc>
                  <a:spcPct val="150000"/>
                </a:lnSpc>
                <a:buClr>
                  <a:srgbClr val="05C3AD"/>
                </a:buClr>
                <a:buFont typeface="Wingdings" panose="05000000000000000000" pitchFamily="2" charset="2"/>
                <a:buChar char="ü"/>
                <a:defRPr/>
              </a:pPr>
              <a:r>
                <a:rPr lang="en-IE" altLang="en-US" sz="1400" dirty="0">
                  <a:solidFill>
                    <a:prstClr val="black"/>
                  </a:solidFill>
                  <a:latin typeface="Poppins" panose="00000500000000000000" pitchFamily="2" charset="0"/>
                  <a:cs typeface="Poppins" panose="00000500000000000000" pitchFamily="2" charset="0"/>
                </a:rPr>
                <a:t>Be careful when social media groups are recommending tax companies</a:t>
              </a:r>
            </a:p>
            <a:p>
              <a:pPr marL="285750" indent="-285750">
                <a:lnSpc>
                  <a:spcPct val="150000"/>
                </a:lnSpc>
                <a:buClr>
                  <a:srgbClr val="05C3AD"/>
                </a:buClr>
                <a:buFont typeface="Wingdings" panose="05000000000000000000" pitchFamily="2" charset="2"/>
                <a:buChar char="ü"/>
                <a:defRPr/>
              </a:pPr>
              <a:endParaRPr lang="en-IE" altLang="en-US" sz="1400" dirty="0">
                <a:solidFill>
                  <a:prstClr val="black"/>
                </a:solidFill>
                <a:latin typeface="Poppins" panose="00000500000000000000" pitchFamily="2" charset="0"/>
                <a:cs typeface="Poppins" panose="00000500000000000000" pitchFamily="2" charset="0"/>
              </a:endParaRPr>
            </a:p>
            <a:p>
              <a:pPr marL="285750" indent="-285750">
                <a:lnSpc>
                  <a:spcPct val="150000"/>
                </a:lnSpc>
                <a:buClr>
                  <a:srgbClr val="05C3AD"/>
                </a:buClr>
                <a:buFont typeface="Wingdings" panose="05000000000000000000" pitchFamily="2" charset="2"/>
                <a:buChar char="ü"/>
                <a:defRPr/>
              </a:pPr>
              <a:r>
                <a:rPr lang="en-IE" altLang="en-US" sz="1400" dirty="0">
                  <a:solidFill>
                    <a:prstClr val="black"/>
                  </a:solidFill>
                  <a:latin typeface="Poppins" panose="00000500000000000000" pitchFamily="2" charset="0"/>
                  <a:cs typeface="Poppins" panose="00000500000000000000" pitchFamily="2" charset="0"/>
                </a:rPr>
                <a:t>Doing the research on finding legitimate NRA tax service providers is crucial</a:t>
              </a:r>
            </a:p>
            <a:p>
              <a:pPr marL="285750" indent="-285750">
                <a:lnSpc>
                  <a:spcPct val="150000"/>
                </a:lnSpc>
                <a:buClr>
                  <a:srgbClr val="05C3AD"/>
                </a:buClr>
                <a:buFont typeface="Wingdings" panose="05000000000000000000" pitchFamily="2" charset="2"/>
                <a:buChar char="ü"/>
                <a:defRPr/>
              </a:pPr>
              <a:endParaRPr lang="en-IE" altLang="en-US" sz="1400" dirty="0">
                <a:solidFill>
                  <a:prstClr val="black"/>
                </a:solidFill>
                <a:latin typeface="Poppins" panose="00000500000000000000" pitchFamily="2" charset="0"/>
                <a:cs typeface="Poppins" panose="00000500000000000000" pitchFamily="2" charset="0"/>
              </a:endParaRPr>
            </a:p>
            <a:p>
              <a:pPr marL="285750" indent="-285750">
                <a:lnSpc>
                  <a:spcPct val="150000"/>
                </a:lnSpc>
                <a:buClr>
                  <a:srgbClr val="05C3AD"/>
                </a:buClr>
                <a:buFont typeface="Wingdings" panose="05000000000000000000" pitchFamily="2" charset="2"/>
                <a:buChar char="ü"/>
                <a:defRPr/>
              </a:pPr>
              <a:r>
                <a:rPr lang="en-IE" altLang="en-US" sz="1400" dirty="0">
                  <a:solidFill>
                    <a:prstClr val="black"/>
                  </a:solidFill>
                  <a:latin typeface="Poppins" panose="00000500000000000000" pitchFamily="2" charset="0"/>
                  <a:cs typeface="Poppins" panose="00000500000000000000" pitchFamily="2" charset="0"/>
                </a:rPr>
                <a:t>TurboTax only supports </a:t>
              </a:r>
              <a:r>
                <a:rPr lang="en-IE" altLang="en-US" sz="1400" u="sng" dirty="0">
                  <a:solidFill>
                    <a:prstClr val="black"/>
                  </a:solidFill>
                  <a:latin typeface="Poppins" panose="00000500000000000000" pitchFamily="2" charset="0"/>
                  <a:cs typeface="Poppins" panose="00000500000000000000" pitchFamily="2" charset="0"/>
                </a:rPr>
                <a:t>resident</a:t>
              </a:r>
              <a:r>
                <a:rPr lang="en-IE" altLang="en-US" sz="1400" dirty="0">
                  <a:solidFill>
                    <a:prstClr val="black"/>
                  </a:solidFill>
                  <a:latin typeface="Poppins" panose="00000500000000000000" pitchFamily="2" charset="0"/>
                  <a:cs typeface="Poppins" panose="00000500000000000000" pitchFamily="2" charset="0"/>
                </a:rPr>
                <a:t> returns</a:t>
              </a:r>
            </a:p>
            <a:p>
              <a:pPr marL="285750" indent="-285750">
                <a:lnSpc>
                  <a:spcPct val="150000"/>
                </a:lnSpc>
                <a:buClr>
                  <a:srgbClr val="05C3AD"/>
                </a:buClr>
                <a:buFont typeface="Wingdings" panose="05000000000000000000" pitchFamily="2" charset="2"/>
                <a:buChar char="ü"/>
                <a:defRPr/>
              </a:pPr>
              <a:endParaRPr lang="en-IE" sz="1400" dirty="0">
                <a:solidFill>
                  <a:prstClr val="black"/>
                </a:solidFill>
                <a:latin typeface="Poppins" panose="00000500000000000000" pitchFamily="2" charset="0"/>
                <a:cs typeface="Poppins" panose="00000500000000000000" pitchFamily="2" charset="0"/>
              </a:endParaRPr>
            </a:p>
            <a:p>
              <a:pPr marL="285750" indent="-285750">
                <a:lnSpc>
                  <a:spcPct val="150000"/>
                </a:lnSpc>
                <a:buClr>
                  <a:srgbClr val="05C3AD"/>
                </a:buClr>
                <a:buFont typeface="Wingdings" panose="05000000000000000000" pitchFamily="2" charset="2"/>
                <a:buChar char="ü"/>
                <a:defRPr/>
              </a:pPr>
              <a:r>
                <a:rPr lang="en-IE" sz="1400" dirty="0">
                  <a:solidFill>
                    <a:prstClr val="black"/>
                  </a:solidFill>
                  <a:latin typeface="Poppins" panose="00000500000000000000" pitchFamily="2" charset="0"/>
                  <a:cs typeface="Poppins" panose="00000500000000000000" pitchFamily="2" charset="0"/>
                </a:rPr>
                <a:t>We helped over 12,000 nonresidents to amend their tax returns over the </a:t>
              </a:r>
              <a:r>
                <a:rPr lang="en-IE" sz="1400" dirty="0">
                  <a:latin typeface="Poppins" panose="00000500000000000000" pitchFamily="2" charset="0"/>
                  <a:cs typeface="Poppins" panose="00000500000000000000" pitchFamily="2" charset="0"/>
                </a:rPr>
                <a:t>last 3 years</a:t>
              </a:r>
              <a:endParaRPr lang="en-US" sz="1400" dirty="0">
                <a:latin typeface="Poppins" panose="00000500000000000000" pitchFamily="2" charset="0"/>
                <a:cs typeface="Poppins" panose="00000500000000000000" pitchFamily="2" charset="0"/>
              </a:endParaRPr>
            </a:p>
          </p:txBody>
        </p:sp>
      </p:grpSp>
      <p:pic>
        <p:nvPicPr>
          <p:cNvPr id="5" name="Picture 4">
            <a:extLst>
              <a:ext uri="{FF2B5EF4-FFF2-40B4-BE49-F238E27FC236}">
                <a16:creationId xmlns:a16="http://schemas.microsoft.com/office/drawing/2014/main" id="{833D5E7F-DA18-64F0-25BD-CF5442E1C8C9}"/>
              </a:ext>
            </a:extLst>
          </p:cNvPr>
          <p:cNvPicPr>
            <a:picLocks noChangeAspect="1"/>
          </p:cNvPicPr>
          <p:nvPr/>
        </p:nvPicPr>
        <p:blipFill>
          <a:blip r:embed="rId3"/>
          <a:stretch>
            <a:fillRect/>
          </a:stretch>
        </p:blipFill>
        <p:spPr>
          <a:xfrm>
            <a:off x="5574990" y="2260002"/>
            <a:ext cx="5751686" cy="1892960"/>
          </a:xfrm>
          <a:prstGeom prst="roundRect">
            <a:avLst>
              <a:gd name="adj" fmla="val 4469"/>
            </a:avLst>
          </a:prstGeom>
        </p:spPr>
      </p:pic>
    </p:spTree>
    <p:extLst>
      <p:ext uri="{BB962C8B-B14F-4D97-AF65-F5344CB8AC3E}">
        <p14:creationId xmlns:p14="http://schemas.microsoft.com/office/powerpoint/2010/main" val="1524464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5C3A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D5956D-1770-FF7E-CFBA-08A189B4C29C}"/>
              </a:ext>
            </a:extLst>
          </p:cNvPr>
          <p:cNvSpPr txBox="1"/>
          <p:nvPr/>
        </p:nvSpPr>
        <p:spPr>
          <a:xfrm>
            <a:off x="731838" y="2890391"/>
            <a:ext cx="4371104" cy="800219"/>
          </a:xfrm>
          <a:prstGeom prst="rect">
            <a:avLst/>
          </a:prstGeom>
          <a:noFill/>
        </p:spPr>
        <p:txBody>
          <a:bodyPr wrap="square" rtlCol="0">
            <a:spAutoFit/>
          </a:bodyPr>
          <a:lstStyle/>
          <a:p>
            <a:pPr lvl="0"/>
            <a:r>
              <a:rPr lang="en-US" sz="3200" dirty="0">
                <a:solidFill>
                  <a:schemeClr val="bg2"/>
                </a:solidFill>
                <a:latin typeface="Source Serif Pro" panose="02040603050405020204" pitchFamily="18" charset="0"/>
                <a:ea typeface="Source Serif Pro" panose="02040603050405020204" pitchFamily="18" charset="0"/>
                <a:cs typeface="Calibri" panose="020F0502020204030204" pitchFamily="34" charset="0"/>
              </a:rPr>
              <a:t>Sprintax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1" i="0" u="none" strike="noStrike" kern="1200" cap="none" spc="0" normalizeH="0" baseline="0" noProof="0" dirty="0">
              <a:ln>
                <a:noFill/>
              </a:ln>
              <a:solidFill>
                <a:srgbClr val="000000"/>
              </a:solidFill>
              <a:effectLst/>
              <a:uLnTx/>
              <a:uFillTx/>
              <a:latin typeface="Calibri Light" panose="020F0302020204030204"/>
              <a:ea typeface="+mn-ea"/>
              <a:cs typeface="Calibri" panose="020F0502020204030204" pitchFamily="34" charset="0"/>
            </a:endParaRPr>
          </a:p>
        </p:txBody>
      </p:sp>
      <p:sp>
        <p:nvSpPr>
          <p:cNvPr id="5" name="Rounded Rectangle 7">
            <a:extLst>
              <a:ext uri="{FF2B5EF4-FFF2-40B4-BE49-F238E27FC236}">
                <a16:creationId xmlns:a16="http://schemas.microsoft.com/office/drawing/2014/main" id="{905F64BC-E8B9-F0FB-64D1-9872BB00F234}"/>
              </a:ext>
            </a:extLst>
          </p:cNvPr>
          <p:cNvSpPr/>
          <p:nvPr/>
        </p:nvSpPr>
        <p:spPr>
          <a:xfrm>
            <a:off x="7842279" y="728662"/>
            <a:ext cx="3531929" cy="5364163"/>
          </a:xfrm>
          <a:custGeom>
            <a:avLst/>
            <a:gdLst>
              <a:gd name="connsiteX0" fmla="*/ 0 w 3531929"/>
              <a:gd name="connsiteY0" fmla="*/ 196199 h 5364163"/>
              <a:gd name="connsiteX1" fmla="*/ 196199 w 3531929"/>
              <a:gd name="connsiteY1" fmla="*/ 0 h 5364163"/>
              <a:gd name="connsiteX2" fmla="*/ 3335730 w 3531929"/>
              <a:gd name="connsiteY2" fmla="*/ 0 h 5364163"/>
              <a:gd name="connsiteX3" fmla="*/ 3531929 w 3531929"/>
              <a:gd name="connsiteY3" fmla="*/ 196199 h 5364163"/>
              <a:gd name="connsiteX4" fmla="*/ 3531929 w 3531929"/>
              <a:gd name="connsiteY4" fmla="*/ 5167964 h 5364163"/>
              <a:gd name="connsiteX5" fmla="*/ 3335730 w 3531929"/>
              <a:gd name="connsiteY5" fmla="*/ 5364163 h 5364163"/>
              <a:gd name="connsiteX6" fmla="*/ 196199 w 3531929"/>
              <a:gd name="connsiteY6" fmla="*/ 5364163 h 5364163"/>
              <a:gd name="connsiteX7" fmla="*/ 0 w 3531929"/>
              <a:gd name="connsiteY7" fmla="*/ 5167964 h 5364163"/>
              <a:gd name="connsiteX8" fmla="*/ 0 w 3531929"/>
              <a:gd name="connsiteY8" fmla="*/ 19619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29" h="5364163" extrusionOk="0">
                <a:moveTo>
                  <a:pt x="0" y="196199"/>
                </a:moveTo>
                <a:cubicBezTo>
                  <a:pt x="-17521" y="77034"/>
                  <a:pt x="79835" y="3005"/>
                  <a:pt x="196199" y="0"/>
                </a:cubicBezTo>
                <a:cubicBezTo>
                  <a:pt x="1291811" y="132882"/>
                  <a:pt x="2816964" y="-84951"/>
                  <a:pt x="3335730" y="0"/>
                </a:cubicBezTo>
                <a:cubicBezTo>
                  <a:pt x="3430484" y="13285"/>
                  <a:pt x="3530372" y="96449"/>
                  <a:pt x="3531929" y="196199"/>
                </a:cubicBezTo>
                <a:cubicBezTo>
                  <a:pt x="3552116" y="2518630"/>
                  <a:pt x="3684409" y="2768688"/>
                  <a:pt x="3531929" y="5167964"/>
                </a:cubicBezTo>
                <a:cubicBezTo>
                  <a:pt x="3545279" y="5277906"/>
                  <a:pt x="3446453" y="5359297"/>
                  <a:pt x="3335730" y="5364163"/>
                </a:cubicBezTo>
                <a:cubicBezTo>
                  <a:pt x="2118745" y="5451802"/>
                  <a:pt x="1498427" y="5291484"/>
                  <a:pt x="196199" y="5364163"/>
                </a:cubicBezTo>
                <a:cubicBezTo>
                  <a:pt x="87118" y="5357267"/>
                  <a:pt x="-7007" y="5286060"/>
                  <a:pt x="0" y="5167964"/>
                </a:cubicBezTo>
                <a:cubicBezTo>
                  <a:pt x="-38581" y="2688566"/>
                  <a:pt x="63341" y="1784602"/>
                  <a:pt x="0" y="196199"/>
                </a:cubicBezTo>
                <a:close/>
              </a:path>
            </a:pathLst>
          </a:custGeom>
          <a:noFill/>
          <a:ln>
            <a:solidFill>
              <a:schemeClr val="bg2"/>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3074" name="Picture 2" descr="A city skyline seen from a park&#10;&#10;Description automatically generated">
            <a:extLst>
              <a:ext uri="{FF2B5EF4-FFF2-40B4-BE49-F238E27FC236}">
                <a16:creationId xmlns:a16="http://schemas.microsoft.com/office/drawing/2014/main" id="{2BD14A1A-BC42-5A6A-1963-18BEE8660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494" y="765175"/>
            <a:ext cx="97536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D40E2E-E658-93B3-CA57-F4C6197EF676}"/>
              </a:ext>
            </a:extLst>
          </p:cNvPr>
          <p:cNvPicPr>
            <a:picLocks noChangeAspect="1"/>
          </p:cNvPicPr>
          <p:nvPr/>
        </p:nvPicPr>
        <p:blipFill>
          <a:blip r:embed="rId3">
            <a:alphaModFix amt="10000"/>
          </a:blip>
          <a:stretch>
            <a:fillRect/>
          </a:stretch>
        </p:blipFill>
        <p:spPr>
          <a:xfrm>
            <a:off x="360987" y="558541"/>
            <a:ext cx="3988735" cy="5364161"/>
          </a:xfrm>
          <a:prstGeom prst="rect">
            <a:avLst/>
          </a:prstGeom>
        </p:spPr>
      </p:pic>
    </p:spTree>
    <p:extLst>
      <p:ext uri="{BB962C8B-B14F-4D97-AF65-F5344CB8AC3E}">
        <p14:creationId xmlns:p14="http://schemas.microsoft.com/office/powerpoint/2010/main" val="3271397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596764-E63D-1EC6-0737-53B0E09CF6C7}"/>
              </a:ext>
            </a:extLst>
          </p:cNvPr>
          <p:cNvGrpSpPr/>
          <p:nvPr/>
        </p:nvGrpSpPr>
        <p:grpSpPr>
          <a:xfrm>
            <a:off x="762659" y="1974560"/>
            <a:ext cx="6942179" cy="4328154"/>
            <a:chOff x="731837" y="728663"/>
            <a:chExt cx="6942179" cy="4328154"/>
          </a:xfrm>
        </p:grpSpPr>
        <p:sp>
          <p:nvSpPr>
            <p:cNvPr id="3" name="TextBox 2">
              <a:extLst>
                <a:ext uri="{FF2B5EF4-FFF2-40B4-BE49-F238E27FC236}">
                  <a16:creationId xmlns:a16="http://schemas.microsoft.com/office/drawing/2014/main" id="{D8D5956D-1770-FF7E-CFBA-08A189B4C29C}"/>
                </a:ext>
              </a:extLst>
            </p:cNvPr>
            <p:cNvSpPr txBox="1"/>
            <p:nvPr/>
          </p:nvSpPr>
          <p:spPr>
            <a:xfrm>
              <a:off x="731838" y="728663"/>
              <a:ext cx="1917513" cy="584775"/>
            </a:xfrm>
            <a:prstGeom prst="rect">
              <a:avLst/>
            </a:prstGeom>
            <a:noFill/>
          </p:spPr>
          <p:txBody>
            <a:bodyPr wrap="none" rtlCol="0">
              <a:spAutoFit/>
            </a:bodyPr>
            <a:lstStyle/>
            <a:p>
              <a:r>
                <a:rPr lang="en-IE" sz="3200" dirty="0">
                  <a:solidFill>
                    <a:srgbClr val="000F1D"/>
                  </a:solidFill>
                  <a:latin typeface="Source Serif Pro" panose="02040603050405020204" pitchFamily="18" charset="0"/>
                  <a:ea typeface="Source Serif Pro" panose="02040603050405020204" pitchFamily="18" charset="0"/>
                  <a:cs typeface="Calibri" panose="020F0502020204030204" pitchFamily="34" charset="0"/>
                </a:rPr>
                <a:t>Overview</a:t>
              </a:r>
            </a:p>
          </p:txBody>
        </p:sp>
        <p:sp>
          <p:nvSpPr>
            <p:cNvPr id="2" name="TextBox 1">
              <a:extLst>
                <a:ext uri="{FF2B5EF4-FFF2-40B4-BE49-F238E27FC236}">
                  <a16:creationId xmlns:a16="http://schemas.microsoft.com/office/drawing/2014/main" id="{49ADE269-0EDD-D745-BB3F-3FFBB4C084E2}"/>
                </a:ext>
              </a:extLst>
            </p:cNvPr>
            <p:cNvSpPr txBox="1"/>
            <p:nvPr/>
          </p:nvSpPr>
          <p:spPr>
            <a:xfrm>
              <a:off x="731837" y="1440186"/>
              <a:ext cx="6942179" cy="3616631"/>
            </a:xfrm>
            <a:prstGeom prst="rect">
              <a:avLst/>
            </a:prstGeom>
            <a:noFill/>
          </p:spPr>
          <p:txBody>
            <a:bodyPr wrap="square" lIns="91440" tIns="45720" rIns="91440" bIns="45720" rtlCol="0" anchor="t">
              <a:spAutoFit/>
            </a:bodyPr>
            <a:lstStyle/>
            <a:p>
              <a:pPr marL="285750" lvl="0" indent="-285750">
                <a:lnSpc>
                  <a:spcPct val="150000"/>
                </a:lnSpc>
                <a:buClr>
                  <a:srgbClr val="FFFFFF"/>
                </a:buClr>
                <a:buSzPts val="1600"/>
                <a:buBlip>
                  <a:blip r:embed="rId3"/>
                </a:buBlip>
                <a:defRPr/>
              </a:pPr>
              <a:r>
                <a:rPr lang="en-US" sz="1400" dirty="0">
                  <a:latin typeface="Poppins" panose="00000500000000000000" pitchFamily="2" charset="0"/>
                  <a:cs typeface="Poppins" panose="00000500000000000000" pitchFamily="2" charset="0"/>
                </a:rPr>
                <a:t>Overview of tax for nonresidents on J-1 visas</a:t>
              </a:r>
            </a:p>
            <a:p>
              <a:pPr marL="285750" lvl="0" indent="-285750">
                <a:lnSpc>
                  <a:spcPct val="150000"/>
                </a:lnSpc>
                <a:buClr>
                  <a:srgbClr val="FFFFFF"/>
                </a:buClr>
                <a:buSzPts val="1600"/>
                <a:buBlip>
                  <a:blip r:embed="rId3"/>
                </a:buBlip>
                <a:defRPr/>
              </a:pPr>
              <a:endParaRPr lang="en-US" sz="1400" dirty="0">
                <a:latin typeface="Poppins" panose="00000500000000000000" pitchFamily="2" charset="0"/>
                <a:cs typeface="Poppins" panose="00000500000000000000" pitchFamily="2" charset="0"/>
              </a:endParaRPr>
            </a:p>
            <a:p>
              <a:pPr marL="285750" lvl="0" indent="-285750">
                <a:lnSpc>
                  <a:spcPct val="150000"/>
                </a:lnSpc>
                <a:buClr>
                  <a:srgbClr val="FFFFFF"/>
                </a:buClr>
                <a:buSzPts val="1600"/>
                <a:buBlip>
                  <a:blip r:embed="rId3"/>
                </a:buBlip>
                <a:defRPr/>
              </a:pPr>
              <a:r>
                <a:rPr lang="en-US" sz="1400" dirty="0">
                  <a:latin typeface="Poppins" panose="00000500000000000000" pitchFamily="2" charset="0"/>
                  <a:cs typeface="Poppins" panose="00000500000000000000" pitchFamily="2" charset="0"/>
                </a:rPr>
                <a:t>Guidance around employment and receipt of US income for nonresidents</a:t>
              </a:r>
            </a:p>
            <a:p>
              <a:pPr marL="285750" lvl="0" indent="-285750">
                <a:lnSpc>
                  <a:spcPct val="150000"/>
                </a:lnSpc>
                <a:buClr>
                  <a:srgbClr val="FFFFFF"/>
                </a:buClr>
                <a:buSzPts val="1600"/>
                <a:buBlip>
                  <a:blip r:embed="rId3"/>
                </a:buBlip>
                <a:defRPr/>
              </a:pPr>
              <a:endParaRPr lang="en-US" sz="1400" dirty="0">
                <a:latin typeface="Poppins" panose="00000500000000000000" pitchFamily="2" charset="0"/>
                <a:cs typeface="Poppins" panose="00000500000000000000" pitchFamily="2" charset="0"/>
              </a:endParaRPr>
            </a:p>
            <a:p>
              <a:pPr marL="285750" lvl="0" indent="-285750">
                <a:lnSpc>
                  <a:spcPct val="150000"/>
                </a:lnSpc>
                <a:buClr>
                  <a:srgbClr val="FFFFFF"/>
                </a:buClr>
                <a:buSzPts val="1600"/>
                <a:buBlip>
                  <a:blip r:embed="rId3"/>
                </a:buBlip>
                <a:defRPr/>
              </a:pPr>
              <a:r>
                <a:rPr lang="en-US" sz="1400" dirty="0">
                  <a:latin typeface="Poppins" panose="00000500000000000000" pitchFamily="2" charset="0"/>
                  <a:cs typeface="Poppins" panose="00000500000000000000" pitchFamily="2" charset="0"/>
                </a:rPr>
                <a:t>Tax filing obligations</a:t>
              </a:r>
            </a:p>
            <a:p>
              <a:pPr marL="285750" lvl="0" indent="-285750">
                <a:lnSpc>
                  <a:spcPct val="150000"/>
                </a:lnSpc>
                <a:buClr>
                  <a:srgbClr val="FFFFFF"/>
                </a:buClr>
                <a:buSzPts val="1600"/>
                <a:buBlip>
                  <a:blip r:embed="rId3"/>
                </a:buBlip>
                <a:defRPr/>
              </a:pPr>
              <a:endParaRPr lang="en-US" sz="1400" dirty="0">
                <a:latin typeface="Poppins" panose="00000500000000000000" pitchFamily="2" charset="0"/>
                <a:cs typeface="Poppins" panose="00000500000000000000" pitchFamily="2" charset="0"/>
              </a:endParaRPr>
            </a:p>
            <a:p>
              <a:pPr marL="285750" lvl="0" indent="-285750">
                <a:lnSpc>
                  <a:spcPct val="150000"/>
                </a:lnSpc>
                <a:buClr>
                  <a:srgbClr val="FFFFFF"/>
                </a:buClr>
                <a:buSzPts val="1600"/>
                <a:buBlip>
                  <a:blip r:embed="rId3"/>
                </a:buBlip>
                <a:defRPr/>
              </a:pPr>
              <a:r>
                <a:rPr lang="en-US" sz="1400" dirty="0">
                  <a:latin typeface="Poppins" panose="00000500000000000000" pitchFamily="2" charset="0"/>
                  <a:cs typeface="Poppins" panose="00000500000000000000" pitchFamily="2" charset="0"/>
                </a:rPr>
                <a:t>Understand the implications of filing an incorrect tax return </a:t>
              </a:r>
            </a:p>
            <a:p>
              <a:pPr marL="285750" lvl="0" indent="-285750">
                <a:lnSpc>
                  <a:spcPct val="150000"/>
                </a:lnSpc>
                <a:buClr>
                  <a:srgbClr val="FFFFFF"/>
                </a:buClr>
                <a:buSzPts val="1600"/>
                <a:buBlip>
                  <a:blip r:embed="rId3"/>
                </a:buBlip>
                <a:defRPr/>
              </a:pPr>
              <a:endParaRPr lang="en-US" sz="1400" dirty="0">
                <a:latin typeface="Poppins" panose="00000500000000000000" pitchFamily="2" charset="0"/>
                <a:cs typeface="Poppins" panose="00000500000000000000" pitchFamily="2" charset="0"/>
              </a:endParaRPr>
            </a:p>
            <a:p>
              <a:pPr marL="285750" lvl="0" indent="-285750">
                <a:lnSpc>
                  <a:spcPct val="150000"/>
                </a:lnSpc>
                <a:buClr>
                  <a:srgbClr val="FFFFFF"/>
                </a:buClr>
                <a:buSzPts val="1600"/>
                <a:buBlip>
                  <a:blip r:embed="rId3"/>
                </a:buBlip>
                <a:defRPr/>
              </a:pPr>
              <a:r>
                <a:rPr lang="en-US" sz="1400" dirty="0">
                  <a:latin typeface="Poppins" panose="00000500000000000000" pitchFamily="2" charset="0"/>
                  <a:cs typeface="Poppins" panose="00000500000000000000" pitchFamily="2" charset="0"/>
                </a:rPr>
                <a:t>Sprintax solutions</a:t>
              </a:r>
            </a:p>
            <a:p>
              <a:pPr lvl="0">
                <a:lnSpc>
                  <a:spcPct val="150000"/>
                </a:lnSpc>
                <a:buClr>
                  <a:srgbClr val="FFFFFF"/>
                </a:buClr>
                <a:buSzPts val="1600"/>
                <a:defRPr/>
              </a:pPr>
              <a:endParaRPr lang="en-US" sz="1400" dirty="0">
                <a:latin typeface="Poppins" panose="00000500000000000000" pitchFamily="2" charset="0"/>
                <a:cs typeface="Poppins" panose="00000500000000000000" pitchFamily="2" charset="0"/>
              </a:endParaRPr>
            </a:p>
          </p:txBody>
        </p:sp>
      </p:grpSp>
      <p:grpSp>
        <p:nvGrpSpPr>
          <p:cNvPr id="5" name="Group 4">
            <a:extLst>
              <a:ext uri="{FF2B5EF4-FFF2-40B4-BE49-F238E27FC236}">
                <a16:creationId xmlns:a16="http://schemas.microsoft.com/office/drawing/2014/main" id="{4F6144DB-195C-96C5-4A12-9932EE300403}"/>
              </a:ext>
            </a:extLst>
          </p:cNvPr>
          <p:cNvGrpSpPr/>
          <p:nvPr/>
        </p:nvGrpSpPr>
        <p:grpSpPr>
          <a:xfrm>
            <a:off x="6835365" y="1293186"/>
            <a:ext cx="4624797" cy="4271628"/>
            <a:chOff x="6835365" y="703845"/>
            <a:chExt cx="4624797" cy="4271628"/>
          </a:xfrm>
        </p:grpSpPr>
        <p:sp>
          <p:nvSpPr>
            <p:cNvPr id="6" name="Rounded Rectangle 4">
              <a:extLst>
                <a:ext uri="{FF2B5EF4-FFF2-40B4-BE49-F238E27FC236}">
                  <a16:creationId xmlns:a16="http://schemas.microsoft.com/office/drawing/2014/main" id="{DB375E99-805E-06A8-9DC8-55A3DEDAAD07}"/>
                </a:ext>
              </a:extLst>
            </p:cNvPr>
            <p:cNvSpPr/>
            <p:nvPr/>
          </p:nvSpPr>
          <p:spPr>
            <a:xfrm>
              <a:off x="6835365" y="1882528"/>
              <a:ext cx="4624797" cy="3092944"/>
            </a:xfrm>
            <a:custGeom>
              <a:avLst/>
              <a:gdLst>
                <a:gd name="connsiteX0" fmla="*/ 0 w 4624797"/>
                <a:gd name="connsiteY0" fmla="*/ 342203 h 3092944"/>
                <a:gd name="connsiteX1" fmla="*/ 342203 w 4624797"/>
                <a:gd name="connsiteY1" fmla="*/ 0 h 3092944"/>
                <a:gd name="connsiteX2" fmla="*/ 1038339 w 4624797"/>
                <a:gd name="connsiteY2" fmla="*/ 0 h 3092944"/>
                <a:gd name="connsiteX3" fmla="*/ 1616263 w 4624797"/>
                <a:gd name="connsiteY3" fmla="*/ 0 h 3092944"/>
                <a:gd name="connsiteX4" fmla="*/ 2312399 w 4624797"/>
                <a:gd name="connsiteY4" fmla="*/ 0 h 3092944"/>
                <a:gd name="connsiteX5" fmla="*/ 2850919 w 4624797"/>
                <a:gd name="connsiteY5" fmla="*/ 0 h 3092944"/>
                <a:gd name="connsiteX6" fmla="*/ 3547054 w 4624797"/>
                <a:gd name="connsiteY6" fmla="*/ 0 h 3092944"/>
                <a:gd name="connsiteX7" fmla="*/ 4282594 w 4624797"/>
                <a:gd name="connsiteY7" fmla="*/ 0 h 3092944"/>
                <a:gd name="connsiteX8" fmla="*/ 4624797 w 4624797"/>
                <a:gd name="connsiteY8" fmla="*/ 342203 h 3092944"/>
                <a:gd name="connsiteX9" fmla="*/ 4624797 w 4624797"/>
                <a:gd name="connsiteY9" fmla="*/ 992508 h 3092944"/>
                <a:gd name="connsiteX10" fmla="*/ 4624797 w 4624797"/>
                <a:gd name="connsiteY10" fmla="*/ 1546472 h 3092944"/>
                <a:gd name="connsiteX11" fmla="*/ 4624797 w 4624797"/>
                <a:gd name="connsiteY11" fmla="*/ 2076350 h 3092944"/>
                <a:gd name="connsiteX12" fmla="*/ 4624797 w 4624797"/>
                <a:gd name="connsiteY12" fmla="*/ 2750741 h 3092944"/>
                <a:gd name="connsiteX13" fmla="*/ 4282594 w 4624797"/>
                <a:gd name="connsiteY13" fmla="*/ 3092944 h 3092944"/>
                <a:gd name="connsiteX14" fmla="*/ 3744074 w 4624797"/>
                <a:gd name="connsiteY14" fmla="*/ 3092944 h 3092944"/>
                <a:gd name="connsiteX15" fmla="*/ 3008534 w 4624797"/>
                <a:gd name="connsiteY15" fmla="*/ 3092944 h 3092944"/>
                <a:gd name="connsiteX16" fmla="*/ 2351802 w 4624797"/>
                <a:gd name="connsiteY16" fmla="*/ 3092944 h 3092944"/>
                <a:gd name="connsiteX17" fmla="*/ 1616263 w 4624797"/>
                <a:gd name="connsiteY17" fmla="*/ 3092944 h 3092944"/>
                <a:gd name="connsiteX18" fmla="*/ 920127 w 4624797"/>
                <a:gd name="connsiteY18" fmla="*/ 3092944 h 3092944"/>
                <a:gd name="connsiteX19" fmla="*/ 342203 w 4624797"/>
                <a:gd name="connsiteY19" fmla="*/ 3092944 h 3092944"/>
                <a:gd name="connsiteX20" fmla="*/ 0 w 4624797"/>
                <a:gd name="connsiteY20" fmla="*/ 2750741 h 3092944"/>
                <a:gd name="connsiteX21" fmla="*/ 0 w 4624797"/>
                <a:gd name="connsiteY21" fmla="*/ 2172692 h 3092944"/>
                <a:gd name="connsiteX22" fmla="*/ 0 w 4624797"/>
                <a:gd name="connsiteY22" fmla="*/ 1642814 h 3092944"/>
                <a:gd name="connsiteX23" fmla="*/ 0 w 4624797"/>
                <a:gd name="connsiteY23" fmla="*/ 992508 h 3092944"/>
                <a:gd name="connsiteX24" fmla="*/ 0 w 4624797"/>
                <a:gd name="connsiteY24" fmla="*/ 342203 h 30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24797" h="3092944" fill="none" extrusionOk="0">
                  <a:moveTo>
                    <a:pt x="0" y="342203"/>
                  </a:moveTo>
                  <a:cubicBezTo>
                    <a:pt x="-15176" y="183676"/>
                    <a:pt x="139383" y="-18346"/>
                    <a:pt x="342203" y="0"/>
                  </a:cubicBezTo>
                  <a:cubicBezTo>
                    <a:pt x="605179" y="5896"/>
                    <a:pt x="887632" y="14985"/>
                    <a:pt x="1038339" y="0"/>
                  </a:cubicBezTo>
                  <a:cubicBezTo>
                    <a:pt x="1189046" y="-14985"/>
                    <a:pt x="1426083" y="-25282"/>
                    <a:pt x="1616263" y="0"/>
                  </a:cubicBezTo>
                  <a:cubicBezTo>
                    <a:pt x="1806443" y="25282"/>
                    <a:pt x="2106118" y="-11578"/>
                    <a:pt x="2312399" y="0"/>
                  </a:cubicBezTo>
                  <a:cubicBezTo>
                    <a:pt x="2518680" y="11578"/>
                    <a:pt x="2640613" y="11592"/>
                    <a:pt x="2850919" y="0"/>
                  </a:cubicBezTo>
                  <a:cubicBezTo>
                    <a:pt x="3061225" y="-11592"/>
                    <a:pt x="3404762" y="28328"/>
                    <a:pt x="3547054" y="0"/>
                  </a:cubicBezTo>
                  <a:cubicBezTo>
                    <a:pt x="3689347" y="-28328"/>
                    <a:pt x="4012136" y="-36473"/>
                    <a:pt x="4282594" y="0"/>
                  </a:cubicBezTo>
                  <a:cubicBezTo>
                    <a:pt x="4446467" y="14086"/>
                    <a:pt x="4636396" y="184637"/>
                    <a:pt x="4624797" y="342203"/>
                  </a:cubicBezTo>
                  <a:cubicBezTo>
                    <a:pt x="4620714" y="607560"/>
                    <a:pt x="4637451" y="710137"/>
                    <a:pt x="4624797" y="992508"/>
                  </a:cubicBezTo>
                  <a:cubicBezTo>
                    <a:pt x="4612143" y="1274880"/>
                    <a:pt x="4636659" y="1389896"/>
                    <a:pt x="4624797" y="1546472"/>
                  </a:cubicBezTo>
                  <a:cubicBezTo>
                    <a:pt x="4612935" y="1703048"/>
                    <a:pt x="4625216" y="1812166"/>
                    <a:pt x="4624797" y="2076350"/>
                  </a:cubicBezTo>
                  <a:cubicBezTo>
                    <a:pt x="4624378" y="2340534"/>
                    <a:pt x="4628082" y="2475712"/>
                    <a:pt x="4624797" y="2750741"/>
                  </a:cubicBezTo>
                  <a:cubicBezTo>
                    <a:pt x="4636385" y="2968058"/>
                    <a:pt x="4500516" y="3121562"/>
                    <a:pt x="4282594" y="3092944"/>
                  </a:cubicBezTo>
                  <a:cubicBezTo>
                    <a:pt x="4111267" y="3115989"/>
                    <a:pt x="3890444" y="3101235"/>
                    <a:pt x="3744074" y="3092944"/>
                  </a:cubicBezTo>
                  <a:cubicBezTo>
                    <a:pt x="3597704" y="3084653"/>
                    <a:pt x="3258072" y="3084738"/>
                    <a:pt x="3008534" y="3092944"/>
                  </a:cubicBezTo>
                  <a:cubicBezTo>
                    <a:pt x="2758996" y="3101150"/>
                    <a:pt x="2509372" y="3067310"/>
                    <a:pt x="2351802" y="3092944"/>
                  </a:cubicBezTo>
                  <a:cubicBezTo>
                    <a:pt x="2194232" y="3118578"/>
                    <a:pt x="1978919" y="3060746"/>
                    <a:pt x="1616263" y="3092944"/>
                  </a:cubicBezTo>
                  <a:cubicBezTo>
                    <a:pt x="1253607" y="3125142"/>
                    <a:pt x="1162482" y="3127147"/>
                    <a:pt x="920127" y="3092944"/>
                  </a:cubicBezTo>
                  <a:cubicBezTo>
                    <a:pt x="677772" y="3058741"/>
                    <a:pt x="605434" y="3085385"/>
                    <a:pt x="342203" y="3092944"/>
                  </a:cubicBezTo>
                  <a:cubicBezTo>
                    <a:pt x="181260" y="3097753"/>
                    <a:pt x="-8245" y="2942751"/>
                    <a:pt x="0" y="2750741"/>
                  </a:cubicBezTo>
                  <a:cubicBezTo>
                    <a:pt x="-28372" y="2521600"/>
                    <a:pt x="-22104" y="2402553"/>
                    <a:pt x="0" y="2172692"/>
                  </a:cubicBezTo>
                  <a:cubicBezTo>
                    <a:pt x="22104" y="1942831"/>
                    <a:pt x="-9370" y="1826776"/>
                    <a:pt x="0" y="1642814"/>
                  </a:cubicBezTo>
                  <a:cubicBezTo>
                    <a:pt x="9370" y="1458852"/>
                    <a:pt x="-1622" y="1233819"/>
                    <a:pt x="0" y="992508"/>
                  </a:cubicBezTo>
                  <a:cubicBezTo>
                    <a:pt x="1622" y="751197"/>
                    <a:pt x="-3119" y="504786"/>
                    <a:pt x="0" y="342203"/>
                  </a:cubicBezTo>
                  <a:close/>
                </a:path>
                <a:path w="4624797" h="3092944" stroke="0" extrusionOk="0">
                  <a:moveTo>
                    <a:pt x="0" y="342203"/>
                  </a:moveTo>
                  <a:cubicBezTo>
                    <a:pt x="-13473" y="144899"/>
                    <a:pt x="114920" y="14371"/>
                    <a:pt x="342203" y="0"/>
                  </a:cubicBezTo>
                  <a:cubicBezTo>
                    <a:pt x="553767" y="-22652"/>
                    <a:pt x="863975" y="6068"/>
                    <a:pt x="1077743" y="0"/>
                  </a:cubicBezTo>
                  <a:cubicBezTo>
                    <a:pt x="1291511" y="-6068"/>
                    <a:pt x="1456627" y="-2042"/>
                    <a:pt x="1695071" y="0"/>
                  </a:cubicBezTo>
                  <a:cubicBezTo>
                    <a:pt x="1933515" y="2042"/>
                    <a:pt x="2097776" y="-16507"/>
                    <a:pt x="2272995" y="0"/>
                  </a:cubicBezTo>
                  <a:cubicBezTo>
                    <a:pt x="2448214" y="16507"/>
                    <a:pt x="2639421" y="33808"/>
                    <a:pt x="2969130" y="0"/>
                  </a:cubicBezTo>
                  <a:cubicBezTo>
                    <a:pt x="3298840" y="-33808"/>
                    <a:pt x="3386069" y="-8885"/>
                    <a:pt x="3586458" y="0"/>
                  </a:cubicBezTo>
                  <a:cubicBezTo>
                    <a:pt x="3786847" y="8885"/>
                    <a:pt x="4103302" y="13211"/>
                    <a:pt x="4282594" y="0"/>
                  </a:cubicBezTo>
                  <a:cubicBezTo>
                    <a:pt x="4468499" y="-29450"/>
                    <a:pt x="4612175" y="170750"/>
                    <a:pt x="4624797" y="342203"/>
                  </a:cubicBezTo>
                  <a:cubicBezTo>
                    <a:pt x="4615899" y="471066"/>
                    <a:pt x="4621789" y="668169"/>
                    <a:pt x="4624797" y="896167"/>
                  </a:cubicBezTo>
                  <a:cubicBezTo>
                    <a:pt x="4627805" y="1124165"/>
                    <a:pt x="4604182" y="1304998"/>
                    <a:pt x="4624797" y="1498301"/>
                  </a:cubicBezTo>
                  <a:cubicBezTo>
                    <a:pt x="4645412" y="1691604"/>
                    <a:pt x="4610307" y="1878843"/>
                    <a:pt x="4624797" y="2100436"/>
                  </a:cubicBezTo>
                  <a:cubicBezTo>
                    <a:pt x="4639287" y="2322030"/>
                    <a:pt x="4612373" y="2446142"/>
                    <a:pt x="4624797" y="2750741"/>
                  </a:cubicBezTo>
                  <a:cubicBezTo>
                    <a:pt x="4646918" y="2966831"/>
                    <a:pt x="4477758" y="3087541"/>
                    <a:pt x="4282594" y="3092944"/>
                  </a:cubicBezTo>
                  <a:cubicBezTo>
                    <a:pt x="4001732" y="3109132"/>
                    <a:pt x="3795653" y="3120651"/>
                    <a:pt x="3625862" y="3092944"/>
                  </a:cubicBezTo>
                  <a:cubicBezTo>
                    <a:pt x="3456071" y="3065237"/>
                    <a:pt x="3269719" y="3082796"/>
                    <a:pt x="2969130" y="3092944"/>
                  </a:cubicBezTo>
                  <a:cubicBezTo>
                    <a:pt x="2668541" y="3103092"/>
                    <a:pt x="2511210" y="3078215"/>
                    <a:pt x="2233591" y="3092944"/>
                  </a:cubicBezTo>
                  <a:cubicBezTo>
                    <a:pt x="1955972" y="3107673"/>
                    <a:pt x="1719230" y="3095814"/>
                    <a:pt x="1576859" y="3092944"/>
                  </a:cubicBezTo>
                  <a:cubicBezTo>
                    <a:pt x="1434488" y="3090074"/>
                    <a:pt x="1187161" y="3101731"/>
                    <a:pt x="1038339" y="3092944"/>
                  </a:cubicBezTo>
                  <a:cubicBezTo>
                    <a:pt x="889517" y="3084157"/>
                    <a:pt x="536651" y="3078171"/>
                    <a:pt x="342203" y="3092944"/>
                  </a:cubicBezTo>
                  <a:cubicBezTo>
                    <a:pt x="193425" y="3069089"/>
                    <a:pt x="-11189" y="2957496"/>
                    <a:pt x="0" y="2750741"/>
                  </a:cubicBezTo>
                  <a:cubicBezTo>
                    <a:pt x="-1923" y="2520387"/>
                    <a:pt x="-2347" y="2350165"/>
                    <a:pt x="0" y="2172692"/>
                  </a:cubicBezTo>
                  <a:cubicBezTo>
                    <a:pt x="2347" y="1995219"/>
                    <a:pt x="-10824" y="1754436"/>
                    <a:pt x="0" y="1570557"/>
                  </a:cubicBezTo>
                  <a:cubicBezTo>
                    <a:pt x="10824" y="1386679"/>
                    <a:pt x="13771" y="1303737"/>
                    <a:pt x="0" y="1040679"/>
                  </a:cubicBezTo>
                  <a:cubicBezTo>
                    <a:pt x="-13771" y="777621"/>
                    <a:pt x="13512" y="566981"/>
                    <a:pt x="0" y="342203"/>
                  </a:cubicBezTo>
                  <a:close/>
                </a:path>
              </a:pathLst>
            </a:custGeom>
            <a:solidFill>
              <a:schemeClr val="accent1"/>
            </a:solidFill>
            <a:ln>
              <a:solidFill>
                <a:schemeClr val="tx1"/>
              </a:solidFill>
              <a:extLst>
                <a:ext uri="{C807C97D-BFC1-408E-A445-0C87EB9F89A2}">
                  <ask:lineSketchStyleProps xmlns:ask="http://schemas.microsoft.com/office/drawing/2018/sketchyshapes" sd="1219033472">
                    <a:prstGeom prst="roundRect">
                      <a:avLst>
                        <a:gd name="adj" fmla="val 11064"/>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p>
          </p:txBody>
        </p:sp>
        <p:pic>
          <p:nvPicPr>
            <p:cNvPr id="7" name="Picture 6" descr="A person holding a book&#10;&#10;Description automatically generated">
              <a:extLst>
                <a:ext uri="{FF2B5EF4-FFF2-40B4-BE49-F238E27FC236}">
                  <a16:creationId xmlns:a16="http://schemas.microsoft.com/office/drawing/2014/main" id="{CDA7B2B2-7DCA-4043-841B-D366AD1D27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0935" y="703845"/>
              <a:ext cx="2933656" cy="4271628"/>
            </a:xfrm>
            <a:prstGeom prst="rect">
              <a:avLst/>
            </a:prstGeom>
          </p:spPr>
        </p:pic>
      </p:grpSp>
    </p:spTree>
    <p:extLst>
      <p:ext uri="{BB962C8B-B14F-4D97-AF65-F5344CB8AC3E}">
        <p14:creationId xmlns:p14="http://schemas.microsoft.com/office/powerpoint/2010/main" val="3932656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9A545-A835-38E6-2FB6-409FD786166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FF03987-4BAF-8172-41DC-A088A85C63C1}"/>
              </a:ext>
            </a:extLst>
          </p:cNvPr>
          <p:cNvGrpSpPr/>
          <p:nvPr/>
        </p:nvGrpSpPr>
        <p:grpSpPr>
          <a:xfrm>
            <a:off x="648575" y="976532"/>
            <a:ext cx="7374197" cy="5068407"/>
            <a:chOff x="648576" y="1148468"/>
            <a:chExt cx="7374197" cy="5068407"/>
          </a:xfrm>
        </p:grpSpPr>
        <p:sp>
          <p:nvSpPr>
            <p:cNvPr id="3" name="TextBox 2">
              <a:extLst>
                <a:ext uri="{FF2B5EF4-FFF2-40B4-BE49-F238E27FC236}">
                  <a16:creationId xmlns:a16="http://schemas.microsoft.com/office/drawing/2014/main" id="{32AAC10E-8D83-CFBB-7421-1B1694DBDD9C}"/>
                </a:ext>
              </a:extLst>
            </p:cNvPr>
            <p:cNvSpPr txBox="1"/>
            <p:nvPr/>
          </p:nvSpPr>
          <p:spPr>
            <a:xfrm>
              <a:off x="731839" y="1148468"/>
              <a:ext cx="72909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dirty="0">
                  <a:solidFill>
                    <a:srgbClr val="000F1D"/>
                  </a:solidFill>
                  <a:latin typeface="Source Serif Pro" panose="02040603050405020204" pitchFamily="18" charset="0"/>
                  <a:ea typeface="Source Serif Pro" panose="02040603050405020204" pitchFamily="18" charset="0"/>
                  <a:cs typeface="Calibri" panose="020F0502020204030204" pitchFamily="34" charset="0"/>
                </a:rPr>
                <a:t>Sprintax Returns</a:t>
              </a:r>
              <a:endPar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34AD99A5-2E6A-E0BC-D60B-336DB55C5F9C}"/>
                </a:ext>
              </a:extLst>
            </p:cNvPr>
            <p:cNvSpPr txBox="1"/>
            <p:nvPr/>
          </p:nvSpPr>
          <p:spPr>
            <a:xfrm>
              <a:off x="648576" y="1953913"/>
              <a:ext cx="4550150" cy="4262962"/>
            </a:xfrm>
            <a:prstGeom prst="rect">
              <a:avLst/>
            </a:prstGeom>
            <a:noFill/>
          </p:spPr>
          <p:txBody>
            <a:bodyPr wrap="square" rtlCol="0">
              <a:spAutoFit/>
            </a:bodyPr>
            <a:lstStyle/>
            <a:p>
              <a:pPr marL="171450"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Software to assist with their nonresident tax filing requirements</a:t>
              </a:r>
            </a:p>
            <a:p>
              <a:pPr marL="171450" indent="-171450">
                <a:lnSpc>
                  <a:spcPct val="150000"/>
                </a:lnSpc>
                <a:buClr>
                  <a:srgbClr val="05C3AD"/>
                </a:buClr>
                <a:buFont typeface="Wingdings" panose="05000000000000000000" pitchFamily="2" charset="2"/>
                <a:buChar char="ü"/>
              </a:pPr>
              <a:endParaRPr lang="en-US" sz="1400" dirty="0">
                <a:solidFill>
                  <a:srgbClr val="000F1D"/>
                </a:solidFill>
                <a:latin typeface="Poppins" panose="00000500000000000000" pitchFamily="2" charset="0"/>
                <a:cs typeface="Poppins" panose="00000500000000000000" pitchFamily="2" charset="0"/>
              </a:endParaRPr>
            </a:p>
            <a:p>
              <a:pPr marL="171450"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Services:</a:t>
              </a:r>
            </a:p>
            <a:p>
              <a:pPr marL="628650" lvl="1"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Federal return</a:t>
              </a:r>
            </a:p>
            <a:p>
              <a:pPr marL="628650" lvl="1"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State return(s)</a:t>
              </a:r>
            </a:p>
            <a:p>
              <a:pPr marL="628650" lvl="1"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Form 8843</a:t>
              </a:r>
            </a:p>
            <a:p>
              <a:pPr marL="628650" lvl="1"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FICA return</a:t>
              </a:r>
            </a:p>
            <a:p>
              <a:pPr marL="628650" lvl="1"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Amended Returns</a:t>
              </a:r>
            </a:p>
            <a:p>
              <a:pPr marL="628650" lvl="1"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Post filing support</a:t>
              </a:r>
            </a:p>
            <a:p>
              <a:pPr marL="628650" lvl="1"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ITIN application</a:t>
              </a:r>
            </a:p>
            <a:p>
              <a:pPr marL="171450" indent="-171450">
                <a:lnSpc>
                  <a:spcPct val="150000"/>
                </a:lnSpc>
                <a:buClr>
                  <a:srgbClr val="05C3AD"/>
                </a:buClr>
                <a:buFont typeface="Wingdings" panose="05000000000000000000" pitchFamily="2" charset="2"/>
                <a:buChar char="ü"/>
              </a:pPr>
              <a:endParaRPr lang="en-US" sz="1400" dirty="0">
                <a:solidFill>
                  <a:srgbClr val="000F1D"/>
                </a:solidFill>
                <a:latin typeface="Poppins" panose="00000500000000000000" pitchFamily="2" charset="0"/>
                <a:cs typeface="Poppins" panose="00000500000000000000" pitchFamily="2" charset="0"/>
              </a:endParaRPr>
            </a:p>
            <a:p>
              <a:pPr marL="171450" indent="-171450">
                <a:lnSpc>
                  <a:spcPct val="150000"/>
                </a:lnSpc>
                <a:buClr>
                  <a:srgbClr val="05C3AD"/>
                </a:buClr>
                <a:buFont typeface="Wingdings" panose="05000000000000000000" pitchFamily="2" charset="2"/>
                <a:buChar char="ü"/>
              </a:pPr>
              <a:endParaRPr lang="en-US" sz="1400" dirty="0">
                <a:solidFill>
                  <a:srgbClr val="000F1D"/>
                </a:solidFill>
                <a:latin typeface="Poppins" panose="00000500000000000000" pitchFamily="2" charset="0"/>
                <a:cs typeface="Poppins" panose="00000500000000000000" pitchFamily="2" charset="0"/>
              </a:endParaRPr>
            </a:p>
          </p:txBody>
        </p:sp>
      </p:grpSp>
      <p:sp>
        <p:nvSpPr>
          <p:cNvPr id="7" name="Rounded Rectangle 7">
            <a:extLst>
              <a:ext uri="{FF2B5EF4-FFF2-40B4-BE49-F238E27FC236}">
                <a16:creationId xmlns:a16="http://schemas.microsoft.com/office/drawing/2014/main" id="{6CD34AE4-55BB-1C2F-9776-D203AFF4F6CE}"/>
              </a:ext>
            </a:extLst>
          </p:cNvPr>
          <p:cNvSpPr/>
          <p:nvPr/>
        </p:nvSpPr>
        <p:spPr>
          <a:xfrm>
            <a:off x="5464341" y="2581857"/>
            <a:ext cx="6294564" cy="2928510"/>
          </a:xfrm>
          <a:custGeom>
            <a:avLst/>
            <a:gdLst>
              <a:gd name="connsiteX0" fmla="*/ 0 w 6294564"/>
              <a:gd name="connsiteY0" fmla="*/ 162679 h 2928510"/>
              <a:gd name="connsiteX1" fmla="*/ 162679 w 6294564"/>
              <a:gd name="connsiteY1" fmla="*/ 0 h 2928510"/>
              <a:gd name="connsiteX2" fmla="*/ 6131885 w 6294564"/>
              <a:gd name="connsiteY2" fmla="*/ 0 h 2928510"/>
              <a:gd name="connsiteX3" fmla="*/ 6294564 w 6294564"/>
              <a:gd name="connsiteY3" fmla="*/ 162679 h 2928510"/>
              <a:gd name="connsiteX4" fmla="*/ 6294564 w 6294564"/>
              <a:gd name="connsiteY4" fmla="*/ 2765831 h 2928510"/>
              <a:gd name="connsiteX5" fmla="*/ 6131885 w 6294564"/>
              <a:gd name="connsiteY5" fmla="*/ 2928510 h 2928510"/>
              <a:gd name="connsiteX6" fmla="*/ 162679 w 6294564"/>
              <a:gd name="connsiteY6" fmla="*/ 2928510 h 2928510"/>
              <a:gd name="connsiteX7" fmla="*/ 0 w 6294564"/>
              <a:gd name="connsiteY7" fmla="*/ 2765831 h 2928510"/>
              <a:gd name="connsiteX8" fmla="*/ 0 w 6294564"/>
              <a:gd name="connsiteY8" fmla="*/ 162679 h 292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4564" h="2928510" extrusionOk="0">
                <a:moveTo>
                  <a:pt x="0" y="162679"/>
                </a:moveTo>
                <a:cubicBezTo>
                  <a:pt x="-3479" y="70688"/>
                  <a:pt x="63409" y="3537"/>
                  <a:pt x="162679" y="0"/>
                </a:cubicBezTo>
                <a:cubicBezTo>
                  <a:pt x="2978432" y="132882"/>
                  <a:pt x="4515069" y="-84951"/>
                  <a:pt x="6131885" y="0"/>
                </a:cubicBezTo>
                <a:cubicBezTo>
                  <a:pt x="6216845" y="4771"/>
                  <a:pt x="6292116" y="86366"/>
                  <a:pt x="6294564" y="162679"/>
                </a:cubicBezTo>
                <a:cubicBezTo>
                  <a:pt x="6314751" y="1247235"/>
                  <a:pt x="6447044" y="1878765"/>
                  <a:pt x="6294564" y="2765831"/>
                </a:cubicBezTo>
                <a:cubicBezTo>
                  <a:pt x="6307368" y="2857195"/>
                  <a:pt x="6228103" y="2915394"/>
                  <a:pt x="6131885" y="2928510"/>
                </a:cubicBezTo>
                <a:cubicBezTo>
                  <a:pt x="4401434" y="3016149"/>
                  <a:pt x="2690788" y="2855831"/>
                  <a:pt x="162679" y="2928510"/>
                </a:cubicBezTo>
                <a:cubicBezTo>
                  <a:pt x="71054" y="2911537"/>
                  <a:pt x="-1323" y="2857514"/>
                  <a:pt x="0" y="2765831"/>
                </a:cubicBezTo>
                <a:cubicBezTo>
                  <a:pt x="-38581" y="1784125"/>
                  <a:pt x="63341" y="1113108"/>
                  <a:pt x="0" y="162679"/>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latin typeface="Poppins" panose="00000500000000000000" pitchFamily="2" charset="0"/>
              <a:cs typeface="Poppins" panose="00000500000000000000" pitchFamily="2" charset="0"/>
            </a:endParaRPr>
          </a:p>
        </p:txBody>
      </p:sp>
      <p:pic>
        <p:nvPicPr>
          <p:cNvPr id="8" name="Picture 7">
            <a:extLst>
              <a:ext uri="{FF2B5EF4-FFF2-40B4-BE49-F238E27FC236}">
                <a16:creationId xmlns:a16="http://schemas.microsoft.com/office/drawing/2014/main" id="{E1590398-B831-2D8A-934D-4BD4AE9C2B05}"/>
              </a:ext>
            </a:extLst>
          </p:cNvPr>
          <p:cNvPicPr>
            <a:picLocks noChangeAspect="1"/>
          </p:cNvPicPr>
          <p:nvPr/>
        </p:nvPicPr>
        <p:blipFill>
          <a:blip r:embed="rId3"/>
          <a:stretch>
            <a:fillRect/>
          </a:stretch>
        </p:blipFill>
        <p:spPr>
          <a:xfrm>
            <a:off x="5660445" y="2835372"/>
            <a:ext cx="5902355" cy="2421479"/>
          </a:xfrm>
          <a:prstGeom prst="rect">
            <a:avLst/>
          </a:prstGeom>
        </p:spPr>
      </p:pic>
    </p:spTree>
    <p:extLst>
      <p:ext uri="{BB962C8B-B14F-4D97-AF65-F5344CB8AC3E}">
        <p14:creationId xmlns:p14="http://schemas.microsoft.com/office/powerpoint/2010/main" val="4290676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ABD0D-9270-CBF8-A081-AE8684F277F6}"/>
              </a:ext>
            </a:extLst>
          </p:cNvPr>
          <p:cNvPicPr>
            <a:picLocks noChangeAspect="1"/>
          </p:cNvPicPr>
          <p:nvPr/>
        </p:nvPicPr>
        <p:blipFill>
          <a:blip r:embed="rId3"/>
          <a:stretch>
            <a:fillRect/>
          </a:stretch>
        </p:blipFill>
        <p:spPr>
          <a:xfrm>
            <a:off x="5464341" y="2581856"/>
            <a:ext cx="6326422" cy="2928510"/>
          </a:xfrm>
          <a:prstGeom prst="roundRect">
            <a:avLst>
              <a:gd name="adj" fmla="val 5211"/>
            </a:avLst>
          </a:prstGeom>
        </p:spPr>
      </p:pic>
      <p:grpSp>
        <p:nvGrpSpPr>
          <p:cNvPr id="4" name="Group 3">
            <a:extLst>
              <a:ext uri="{FF2B5EF4-FFF2-40B4-BE49-F238E27FC236}">
                <a16:creationId xmlns:a16="http://schemas.microsoft.com/office/drawing/2014/main" id="{5B596764-E63D-1EC6-0737-53B0E09CF6C7}"/>
              </a:ext>
            </a:extLst>
          </p:cNvPr>
          <p:cNvGrpSpPr/>
          <p:nvPr/>
        </p:nvGrpSpPr>
        <p:grpSpPr>
          <a:xfrm>
            <a:off x="648575" y="976532"/>
            <a:ext cx="7374197" cy="5068407"/>
            <a:chOff x="648576" y="1148468"/>
            <a:chExt cx="7374197" cy="5068407"/>
          </a:xfrm>
        </p:grpSpPr>
        <p:sp>
          <p:nvSpPr>
            <p:cNvPr id="3" name="TextBox 2">
              <a:extLst>
                <a:ext uri="{FF2B5EF4-FFF2-40B4-BE49-F238E27FC236}">
                  <a16:creationId xmlns:a16="http://schemas.microsoft.com/office/drawing/2014/main" id="{D8D5956D-1770-FF7E-CFBA-08A189B4C29C}"/>
                </a:ext>
              </a:extLst>
            </p:cNvPr>
            <p:cNvSpPr txBox="1"/>
            <p:nvPr/>
          </p:nvSpPr>
          <p:spPr>
            <a:xfrm>
              <a:off x="731839" y="1148468"/>
              <a:ext cx="72909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dirty="0">
                  <a:solidFill>
                    <a:srgbClr val="000F1D"/>
                  </a:solidFill>
                  <a:latin typeface="Source Serif Pro" panose="02040603050405020204" pitchFamily="18" charset="0"/>
                  <a:ea typeface="Source Serif Pro" panose="02040603050405020204" pitchFamily="18" charset="0"/>
                  <a:cs typeface="Calibri" panose="020F0502020204030204" pitchFamily="34" charset="0"/>
                </a:rPr>
                <a:t>Sprintax Forms</a:t>
              </a:r>
              <a:endPar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49ADE269-0EDD-D745-BB3F-3FFBB4C084E2}"/>
                </a:ext>
              </a:extLst>
            </p:cNvPr>
            <p:cNvSpPr txBox="1"/>
            <p:nvPr/>
          </p:nvSpPr>
          <p:spPr>
            <a:xfrm>
              <a:off x="648576" y="1953913"/>
              <a:ext cx="4550150" cy="4262962"/>
            </a:xfrm>
            <a:prstGeom prst="rect">
              <a:avLst/>
            </a:prstGeom>
            <a:noFill/>
          </p:spPr>
          <p:txBody>
            <a:bodyPr wrap="square" rtlCol="0">
              <a:spAutoFit/>
            </a:bodyPr>
            <a:lstStyle/>
            <a:p>
              <a:pPr marL="171450"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Software to prepare pre-employment tax documents</a:t>
              </a:r>
            </a:p>
            <a:p>
              <a:pPr marL="171450" indent="-171450">
                <a:lnSpc>
                  <a:spcPct val="150000"/>
                </a:lnSpc>
                <a:buClr>
                  <a:srgbClr val="05C3AD"/>
                </a:buClr>
                <a:buFont typeface="Wingdings" panose="05000000000000000000" pitchFamily="2" charset="2"/>
                <a:buChar char="ü"/>
              </a:pPr>
              <a:endParaRPr lang="en-US" sz="1400" dirty="0">
                <a:solidFill>
                  <a:srgbClr val="000F1D"/>
                </a:solidFill>
                <a:latin typeface="Poppins" panose="00000500000000000000" pitchFamily="2" charset="0"/>
                <a:cs typeface="Poppins" panose="00000500000000000000" pitchFamily="2" charset="0"/>
              </a:endParaRPr>
            </a:p>
            <a:p>
              <a:pPr marL="171450"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Ensuring that you are taxed correctly on your income</a:t>
              </a:r>
            </a:p>
            <a:p>
              <a:pPr marL="171450" indent="-171450">
                <a:lnSpc>
                  <a:spcPct val="150000"/>
                </a:lnSpc>
                <a:buClr>
                  <a:srgbClr val="05C3AD"/>
                </a:buClr>
                <a:buFont typeface="Wingdings" panose="05000000000000000000" pitchFamily="2" charset="2"/>
                <a:buChar char="ü"/>
              </a:pPr>
              <a:endParaRPr lang="en-US" sz="1400" dirty="0">
                <a:solidFill>
                  <a:srgbClr val="000F1D"/>
                </a:solidFill>
                <a:latin typeface="Poppins" panose="00000500000000000000" pitchFamily="2" charset="0"/>
                <a:cs typeface="Poppins" panose="00000500000000000000" pitchFamily="2" charset="0"/>
              </a:endParaRPr>
            </a:p>
            <a:p>
              <a:pPr marL="171450"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Sprintax Forms will generate any applicable tax forms for J1s, such as the W4, W8BEN and 8233, all they need to do is sign and provide them to their employer</a:t>
              </a:r>
            </a:p>
            <a:p>
              <a:pPr marL="171450" indent="-171450">
                <a:lnSpc>
                  <a:spcPct val="150000"/>
                </a:lnSpc>
                <a:buClr>
                  <a:srgbClr val="05C3AD"/>
                </a:buClr>
                <a:buFont typeface="Wingdings" panose="05000000000000000000" pitchFamily="2" charset="2"/>
                <a:buChar char="ü"/>
              </a:pPr>
              <a:endParaRPr lang="en-US" sz="1400" dirty="0">
                <a:solidFill>
                  <a:srgbClr val="000F1D"/>
                </a:solidFill>
                <a:latin typeface="Poppins" panose="00000500000000000000" pitchFamily="2" charset="0"/>
                <a:cs typeface="Poppins" panose="00000500000000000000" pitchFamily="2" charset="0"/>
              </a:endParaRPr>
            </a:p>
            <a:p>
              <a:pPr marL="171450"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Separate to any end of year filing </a:t>
              </a:r>
            </a:p>
            <a:p>
              <a:pPr marL="171450" indent="-171450">
                <a:lnSpc>
                  <a:spcPct val="150000"/>
                </a:lnSpc>
                <a:buClr>
                  <a:srgbClr val="05C3AD"/>
                </a:buClr>
                <a:buFont typeface="Wingdings" panose="05000000000000000000" pitchFamily="2" charset="2"/>
                <a:buChar char="ü"/>
              </a:pPr>
              <a:endParaRPr lang="en-US" sz="1400" dirty="0">
                <a:solidFill>
                  <a:srgbClr val="000F1D"/>
                </a:solidFill>
                <a:latin typeface="Poppins" panose="00000500000000000000" pitchFamily="2" charset="0"/>
                <a:cs typeface="Poppins" panose="00000500000000000000" pitchFamily="2" charset="0"/>
              </a:endParaRPr>
            </a:p>
          </p:txBody>
        </p:sp>
      </p:grpSp>
      <p:sp>
        <p:nvSpPr>
          <p:cNvPr id="7" name="Rounded Rectangle 7">
            <a:extLst>
              <a:ext uri="{FF2B5EF4-FFF2-40B4-BE49-F238E27FC236}">
                <a16:creationId xmlns:a16="http://schemas.microsoft.com/office/drawing/2014/main" id="{735A0CC6-9DF6-039F-8284-CC6C8917EE79}"/>
              </a:ext>
            </a:extLst>
          </p:cNvPr>
          <p:cNvSpPr/>
          <p:nvPr/>
        </p:nvSpPr>
        <p:spPr>
          <a:xfrm>
            <a:off x="5464341" y="2581857"/>
            <a:ext cx="6294564" cy="2928510"/>
          </a:xfrm>
          <a:custGeom>
            <a:avLst/>
            <a:gdLst>
              <a:gd name="connsiteX0" fmla="*/ 0 w 6294564"/>
              <a:gd name="connsiteY0" fmla="*/ 162679 h 2928510"/>
              <a:gd name="connsiteX1" fmla="*/ 162679 w 6294564"/>
              <a:gd name="connsiteY1" fmla="*/ 0 h 2928510"/>
              <a:gd name="connsiteX2" fmla="*/ 6131885 w 6294564"/>
              <a:gd name="connsiteY2" fmla="*/ 0 h 2928510"/>
              <a:gd name="connsiteX3" fmla="*/ 6294564 w 6294564"/>
              <a:gd name="connsiteY3" fmla="*/ 162679 h 2928510"/>
              <a:gd name="connsiteX4" fmla="*/ 6294564 w 6294564"/>
              <a:gd name="connsiteY4" fmla="*/ 2765831 h 2928510"/>
              <a:gd name="connsiteX5" fmla="*/ 6131885 w 6294564"/>
              <a:gd name="connsiteY5" fmla="*/ 2928510 h 2928510"/>
              <a:gd name="connsiteX6" fmla="*/ 162679 w 6294564"/>
              <a:gd name="connsiteY6" fmla="*/ 2928510 h 2928510"/>
              <a:gd name="connsiteX7" fmla="*/ 0 w 6294564"/>
              <a:gd name="connsiteY7" fmla="*/ 2765831 h 2928510"/>
              <a:gd name="connsiteX8" fmla="*/ 0 w 6294564"/>
              <a:gd name="connsiteY8" fmla="*/ 162679 h 292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4564" h="2928510" extrusionOk="0">
                <a:moveTo>
                  <a:pt x="0" y="162679"/>
                </a:moveTo>
                <a:cubicBezTo>
                  <a:pt x="-3479" y="70688"/>
                  <a:pt x="63409" y="3537"/>
                  <a:pt x="162679" y="0"/>
                </a:cubicBezTo>
                <a:cubicBezTo>
                  <a:pt x="2978432" y="132882"/>
                  <a:pt x="4515069" y="-84951"/>
                  <a:pt x="6131885" y="0"/>
                </a:cubicBezTo>
                <a:cubicBezTo>
                  <a:pt x="6216845" y="4771"/>
                  <a:pt x="6292116" y="86366"/>
                  <a:pt x="6294564" y="162679"/>
                </a:cubicBezTo>
                <a:cubicBezTo>
                  <a:pt x="6314751" y="1247235"/>
                  <a:pt x="6447044" y="1878765"/>
                  <a:pt x="6294564" y="2765831"/>
                </a:cubicBezTo>
                <a:cubicBezTo>
                  <a:pt x="6307368" y="2857195"/>
                  <a:pt x="6228103" y="2915394"/>
                  <a:pt x="6131885" y="2928510"/>
                </a:cubicBezTo>
                <a:cubicBezTo>
                  <a:pt x="4401434" y="3016149"/>
                  <a:pt x="2690788" y="2855831"/>
                  <a:pt x="162679" y="2928510"/>
                </a:cubicBezTo>
                <a:cubicBezTo>
                  <a:pt x="71054" y="2911537"/>
                  <a:pt x="-1323" y="2857514"/>
                  <a:pt x="0" y="2765831"/>
                </a:cubicBezTo>
                <a:cubicBezTo>
                  <a:pt x="-38581" y="1784125"/>
                  <a:pt x="63341" y="1113108"/>
                  <a:pt x="0" y="162679"/>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4357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F710-4BF7-39E3-108D-C14DEE48CB7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BAFABB4-EA3A-8934-BD4F-81A20DCD9EAF}"/>
              </a:ext>
            </a:extLst>
          </p:cNvPr>
          <p:cNvGrpSpPr/>
          <p:nvPr/>
        </p:nvGrpSpPr>
        <p:grpSpPr>
          <a:xfrm>
            <a:off x="648575" y="1222009"/>
            <a:ext cx="7290934" cy="4006983"/>
            <a:chOff x="648576" y="1393945"/>
            <a:chExt cx="7290934" cy="4006983"/>
          </a:xfrm>
        </p:grpSpPr>
        <p:sp>
          <p:nvSpPr>
            <p:cNvPr id="3" name="TextBox 2">
              <a:extLst>
                <a:ext uri="{FF2B5EF4-FFF2-40B4-BE49-F238E27FC236}">
                  <a16:creationId xmlns:a16="http://schemas.microsoft.com/office/drawing/2014/main" id="{6D88F03A-16C7-CF98-8ADB-71A5AF1BEBFF}"/>
                </a:ext>
              </a:extLst>
            </p:cNvPr>
            <p:cNvSpPr txBox="1"/>
            <p:nvPr/>
          </p:nvSpPr>
          <p:spPr>
            <a:xfrm>
              <a:off x="648576" y="1393945"/>
              <a:ext cx="72909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dirty="0">
                  <a:solidFill>
                    <a:srgbClr val="000F1D"/>
                  </a:solidFill>
                  <a:latin typeface="Source Serif Pro" panose="02040603050405020204" pitchFamily="18" charset="0"/>
                  <a:ea typeface="Source Serif Pro" panose="02040603050405020204" pitchFamily="18" charset="0"/>
                  <a:cs typeface="Calibri" panose="020F0502020204030204" pitchFamily="34" charset="0"/>
                </a:rPr>
                <a:t>Sprintax Au Pair</a:t>
              </a:r>
              <a:endPar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879D3E13-6D8F-E67E-94A8-46221CAD52F8}"/>
                </a:ext>
              </a:extLst>
            </p:cNvPr>
            <p:cNvSpPr txBox="1"/>
            <p:nvPr/>
          </p:nvSpPr>
          <p:spPr>
            <a:xfrm>
              <a:off x="648576" y="2753793"/>
              <a:ext cx="4550150" cy="2647135"/>
            </a:xfrm>
            <a:prstGeom prst="rect">
              <a:avLst/>
            </a:prstGeom>
            <a:noFill/>
          </p:spPr>
          <p:txBody>
            <a:bodyPr wrap="square" rtlCol="0">
              <a:spAutoFit/>
            </a:bodyPr>
            <a:lstStyle/>
            <a:p>
              <a:pPr marL="171450"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Software to assist au pairs with calculating and paying their estimated taxes during the year</a:t>
              </a:r>
            </a:p>
            <a:p>
              <a:pPr marL="171450" indent="-171450">
                <a:lnSpc>
                  <a:spcPct val="150000"/>
                </a:lnSpc>
                <a:buClr>
                  <a:srgbClr val="05C3AD"/>
                </a:buClr>
                <a:buFont typeface="Wingdings" panose="05000000000000000000" pitchFamily="2" charset="2"/>
                <a:buChar char="ü"/>
              </a:pPr>
              <a:endParaRPr lang="en-US" sz="1400" dirty="0">
                <a:solidFill>
                  <a:srgbClr val="000F1D"/>
                </a:solidFill>
                <a:latin typeface="Poppins" panose="00000500000000000000" pitchFamily="2" charset="0"/>
                <a:cs typeface="Poppins" panose="00000500000000000000" pitchFamily="2" charset="0"/>
              </a:endParaRPr>
            </a:p>
            <a:p>
              <a:pPr marL="171450" indent="-171450">
                <a:lnSpc>
                  <a:spcPct val="150000"/>
                </a:lnSpc>
                <a:buClr>
                  <a:srgbClr val="05C3AD"/>
                </a:buClr>
                <a:buFont typeface="Wingdings" panose="05000000000000000000" pitchFamily="2" charset="2"/>
                <a:buChar char="ü"/>
              </a:pPr>
              <a:r>
                <a:rPr lang="en-US" sz="1400" dirty="0">
                  <a:solidFill>
                    <a:srgbClr val="000F1D"/>
                  </a:solidFill>
                  <a:latin typeface="Poppins" panose="00000500000000000000" pitchFamily="2" charset="0"/>
                  <a:cs typeface="Poppins" panose="00000500000000000000" pitchFamily="2" charset="0"/>
                </a:rPr>
                <a:t>Au pair host families are not required to withhold tax and issue a W-2, so most au pairs end up owing a large sum when filing their taxes</a:t>
              </a:r>
            </a:p>
          </p:txBody>
        </p:sp>
      </p:grpSp>
      <p:sp>
        <p:nvSpPr>
          <p:cNvPr id="7" name="Rounded Rectangle 7">
            <a:extLst>
              <a:ext uri="{FF2B5EF4-FFF2-40B4-BE49-F238E27FC236}">
                <a16:creationId xmlns:a16="http://schemas.microsoft.com/office/drawing/2014/main" id="{3B7BCB70-A1EC-E3EF-2836-1AF16D68C7F3}"/>
              </a:ext>
            </a:extLst>
          </p:cNvPr>
          <p:cNvSpPr/>
          <p:nvPr/>
        </p:nvSpPr>
        <p:spPr>
          <a:xfrm>
            <a:off x="5464341" y="2581857"/>
            <a:ext cx="6294564" cy="2928510"/>
          </a:xfrm>
          <a:custGeom>
            <a:avLst/>
            <a:gdLst>
              <a:gd name="connsiteX0" fmla="*/ 0 w 6294564"/>
              <a:gd name="connsiteY0" fmla="*/ 162679 h 2928510"/>
              <a:gd name="connsiteX1" fmla="*/ 162679 w 6294564"/>
              <a:gd name="connsiteY1" fmla="*/ 0 h 2928510"/>
              <a:gd name="connsiteX2" fmla="*/ 6131885 w 6294564"/>
              <a:gd name="connsiteY2" fmla="*/ 0 h 2928510"/>
              <a:gd name="connsiteX3" fmla="*/ 6294564 w 6294564"/>
              <a:gd name="connsiteY3" fmla="*/ 162679 h 2928510"/>
              <a:gd name="connsiteX4" fmla="*/ 6294564 w 6294564"/>
              <a:gd name="connsiteY4" fmla="*/ 2765831 h 2928510"/>
              <a:gd name="connsiteX5" fmla="*/ 6131885 w 6294564"/>
              <a:gd name="connsiteY5" fmla="*/ 2928510 h 2928510"/>
              <a:gd name="connsiteX6" fmla="*/ 162679 w 6294564"/>
              <a:gd name="connsiteY6" fmla="*/ 2928510 h 2928510"/>
              <a:gd name="connsiteX7" fmla="*/ 0 w 6294564"/>
              <a:gd name="connsiteY7" fmla="*/ 2765831 h 2928510"/>
              <a:gd name="connsiteX8" fmla="*/ 0 w 6294564"/>
              <a:gd name="connsiteY8" fmla="*/ 162679 h 292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4564" h="2928510" extrusionOk="0">
                <a:moveTo>
                  <a:pt x="0" y="162679"/>
                </a:moveTo>
                <a:cubicBezTo>
                  <a:pt x="-3479" y="70688"/>
                  <a:pt x="63409" y="3537"/>
                  <a:pt x="162679" y="0"/>
                </a:cubicBezTo>
                <a:cubicBezTo>
                  <a:pt x="2978432" y="132882"/>
                  <a:pt x="4515069" y="-84951"/>
                  <a:pt x="6131885" y="0"/>
                </a:cubicBezTo>
                <a:cubicBezTo>
                  <a:pt x="6216845" y="4771"/>
                  <a:pt x="6292116" y="86366"/>
                  <a:pt x="6294564" y="162679"/>
                </a:cubicBezTo>
                <a:cubicBezTo>
                  <a:pt x="6314751" y="1247235"/>
                  <a:pt x="6447044" y="1878765"/>
                  <a:pt x="6294564" y="2765831"/>
                </a:cubicBezTo>
                <a:cubicBezTo>
                  <a:pt x="6307368" y="2857195"/>
                  <a:pt x="6228103" y="2915394"/>
                  <a:pt x="6131885" y="2928510"/>
                </a:cubicBezTo>
                <a:cubicBezTo>
                  <a:pt x="4401434" y="3016149"/>
                  <a:pt x="2690788" y="2855831"/>
                  <a:pt x="162679" y="2928510"/>
                </a:cubicBezTo>
                <a:cubicBezTo>
                  <a:pt x="71054" y="2911537"/>
                  <a:pt x="-1323" y="2857514"/>
                  <a:pt x="0" y="2765831"/>
                </a:cubicBezTo>
                <a:cubicBezTo>
                  <a:pt x="-38581" y="1784125"/>
                  <a:pt x="63341" y="1113108"/>
                  <a:pt x="0" y="162679"/>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a:latin typeface="Poppins" panose="00000500000000000000" pitchFamily="2" charset="0"/>
              <a:cs typeface="Poppins" panose="00000500000000000000" pitchFamily="2" charset="0"/>
            </a:endParaRPr>
          </a:p>
        </p:txBody>
      </p:sp>
      <p:pic>
        <p:nvPicPr>
          <p:cNvPr id="6" name="Picture 5">
            <a:extLst>
              <a:ext uri="{FF2B5EF4-FFF2-40B4-BE49-F238E27FC236}">
                <a16:creationId xmlns:a16="http://schemas.microsoft.com/office/drawing/2014/main" id="{D9995FD5-C450-B9E5-BFC7-F29A1747D225}"/>
              </a:ext>
            </a:extLst>
          </p:cNvPr>
          <p:cNvPicPr>
            <a:picLocks noChangeAspect="1"/>
          </p:cNvPicPr>
          <p:nvPr/>
        </p:nvPicPr>
        <p:blipFill>
          <a:blip r:embed="rId3"/>
          <a:stretch>
            <a:fillRect/>
          </a:stretch>
        </p:blipFill>
        <p:spPr>
          <a:xfrm>
            <a:off x="5562273" y="2748621"/>
            <a:ext cx="6098700" cy="2594982"/>
          </a:xfrm>
          <a:prstGeom prst="rect">
            <a:avLst/>
          </a:prstGeom>
        </p:spPr>
      </p:pic>
    </p:spTree>
    <p:extLst>
      <p:ext uri="{BB962C8B-B14F-4D97-AF65-F5344CB8AC3E}">
        <p14:creationId xmlns:p14="http://schemas.microsoft.com/office/powerpoint/2010/main" val="1898355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BCEA7-6D00-531B-7C10-EEB0882D37A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2C8E790-E23C-0038-5F51-E91253628E2A}"/>
              </a:ext>
            </a:extLst>
          </p:cNvPr>
          <p:cNvGrpSpPr/>
          <p:nvPr/>
        </p:nvGrpSpPr>
        <p:grpSpPr>
          <a:xfrm>
            <a:off x="648575" y="976532"/>
            <a:ext cx="7374197" cy="6361068"/>
            <a:chOff x="648576" y="1148468"/>
            <a:chExt cx="7374197" cy="6361068"/>
          </a:xfrm>
        </p:grpSpPr>
        <p:sp>
          <p:nvSpPr>
            <p:cNvPr id="3" name="TextBox 2">
              <a:extLst>
                <a:ext uri="{FF2B5EF4-FFF2-40B4-BE49-F238E27FC236}">
                  <a16:creationId xmlns:a16="http://schemas.microsoft.com/office/drawing/2014/main" id="{BC791CBF-4EC8-35F7-0723-B9C84063278A}"/>
                </a:ext>
              </a:extLst>
            </p:cNvPr>
            <p:cNvSpPr txBox="1"/>
            <p:nvPr/>
          </p:nvSpPr>
          <p:spPr>
            <a:xfrm>
              <a:off x="731839" y="1148468"/>
              <a:ext cx="72909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rPr>
                <a:t>J1 Bundle</a:t>
              </a:r>
            </a:p>
          </p:txBody>
        </p:sp>
        <p:sp>
          <p:nvSpPr>
            <p:cNvPr id="2" name="TextBox 1">
              <a:extLst>
                <a:ext uri="{FF2B5EF4-FFF2-40B4-BE49-F238E27FC236}">
                  <a16:creationId xmlns:a16="http://schemas.microsoft.com/office/drawing/2014/main" id="{8DA43C5E-A0E0-E70F-64A9-0C39E9015A6B}"/>
                </a:ext>
              </a:extLst>
            </p:cNvPr>
            <p:cNvSpPr txBox="1"/>
            <p:nvPr/>
          </p:nvSpPr>
          <p:spPr>
            <a:xfrm>
              <a:off x="648576" y="1953913"/>
              <a:ext cx="4550150" cy="5555623"/>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hlinkClick r:id="rId3"/>
                </a:rPr>
                <a:t>https://taxprep.sprintax.com/lp/j1-full-service</a:t>
              </a: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50000"/>
                </a:lnSpc>
                <a:spcBef>
                  <a:spcPts val="0"/>
                </a:spcBef>
                <a:spcAft>
                  <a:spcPts val="0"/>
                </a:spcAft>
                <a:buClr>
                  <a:srgbClr val="05C3AD"/>
                </a:buClr>
                <a:buSzTx/>
                <a:buFontTx/>
                <a:buNone/>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Bulk pre-purchase of services at a discounted rate!</a:t>
              </a:r>
            </a:p>
            <a:p>
              <a:pPr marL="171450" marR="0" lvl="0"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Services:</a:t>
              </a:r>
            </a:p>
            <a:p>
              <a:pPr marL="628650" marR="0" lvl="1"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Federal return</a:t>
              </a:r>
            </a:p>
            <a:p>
              <a:pPr marL="628650" marR="0" lvl="1"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State return X2</a:t>
              </a:r>
            </a:p>
            <a:p>
              <a:pPr marL="628650" marR="0" lvl="1"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Post filing support</a:t>
              </a:r>
            </a:p>
            <a:p>
              <a:pPr marL="628650" marR="0" lvl="1"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FICA return</a:t>
              </a:r>
            </a:p>
            <a:p>
              <a:pPr marL="628650" marR="0" lvl="1"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Sprintax Forms</a:t>
              </a:r>
            </a:p>
            <a:p>
              <a:pPr marR="0" lvl="0" algn="l" defTabSz="914400" rtl="0" eaLnBrk="1" fontAlgn="auto" latinLnBrk="0" hangingPunct="1">
                <a:lnSpc>
                  <a:spcPct val="150000"/>
                </a:lnSpc>
                <a:spcBef>
                  <a:spcPts val="0"/>
                </a:spcBef>
                <a:spcAft>
                  <a:spcPts val="0"/>
                </a:spcAft>
                <a:buClr>
                  <a:srgbClr val="05C3AD"/>
                </a:buClr>
                <a:buSzTx/>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50000"/>
                </a:lnSpc>
                <a:spcBef>
                  <a:spcPts val="0"/>
                </a:spcBef>
                <a:spcAft>
                  <a:spcPts val="0"/>
                </a:spcAft>
                <a:buClr>
                  <a:srgbClr val="05C3AD"/>
                </a:buClr>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p:txBody>
        </p:sp>
      </p:grpSp>
      <p:sp>
        <p:nvSpPr>
          <p:cNvPr id="7" name="Rounded Rectangle 7">
            <a:extLst>
              <a:ext uri="{FF2B5EF4-FFF2-40B4-BE49-F238E27FC236}">
                <a16:creationId xmlns:a16="http://schemas.microsoft.com/office/drawing/2014/main" id="{C41C6445-BB14-6BFF-6C29-A9ED1D93769F}"/>
              </a:ext>
            </a:extLst>
          </p:cNvPr>
          <p:cNvSpPr/>
          <p:nvPr/>
        </p:nvSpPr>
        <p:spPr>
          <a:xfrm>
            <a:off x="5464341" y="2581857"/>
            <a:ext cx="6294564" cy="2928510"/>
          </a:xfrm>
          <a:custGeom>
            <a:avLst/>
            <a:gdLst>
              <a:gd name="connsiteX0" fmla="*/ 0 w 6294564"/>
              <a:gd name="connsiteY0" fmla="*/ 162679 h 2928510"/>
              <a:gd name="connsiteX1" fmla="*/ 162679 w 6294564"/>
              <a:gd name="connsiteY1" fmla="*/ 0 h 2928510"/>
              <a:gd name="connsiteX2" fmla="*/ 6131885 w 6294564"/>
              <a:gd name="connsiteY2" fmla="*/ 0 h 2928510"/>
              <a:gd name="connsiteX3" fmla="*/ 6294564 w 6294564"/>
              <a:gd name="connsiteY3" fmla="*/ 162679 h 2928510"/>
              <a:gd name="connsiteX4" fmla="*/ 6294564 w 6294564"/>
              <a:gd name="connsiteY4" fmla="*/ 2765831 h 2928510"/>
              <a:gd name="connsiteX5" fmla="*/ 6131885 w 6294564"/>
              <a:gd name="connsiteY5" fmla="*/ 2928510 h 2928510"/>
              <a:gd name="connsiteX6" fmla="*/ 162679 w 6294564"/>
              <a:gd name="connsiteY6" fmla="*/ 2928510 h 2928510"/>
              <a:gd name="connsiteX7" fmla="*/ 0 w 6294564"/>
              <a:gd name="connsiteY7" fmla="*/ 2765831 h 2928510"/>
              <a:gd name="connsiteX8" fmla="*/ 0 w 6294564"/>
              <a:gd name="connsiteY8" fmla="*/ 162679 h 292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4564" h="2928510" extrusionOk="0">
                <a:moveTo>
                  <a:pt x="0" y="162679"/>
                </a:moveTo>
                <a:cubicBezTo>
                  <a:pt x="-3479" y="70688"/>
                  <a:pt x="63409" y="3537"/>
                  <a:pt x="162679" y="0"/>
                </a:cubicBezTo>
                <a:cubicBezTo>
                  <a:pt x="2978432" y="132882"/>
                  <a:pt x="4515069" y="-84951"/>
                  <a:pt x="6131885" y="0"/>
                </a:cubicBezTo>
                <a:cubicBezTo>
                  <a:pt x="6216845" y="4771"/>
                  <a:pt x="6292116" y="86366"/>
                  <a:pt x="6294564" y="162679"/>
                </a:cubicBezTo>
                <a:cubicBezTo>
                  <a:pt x="6314751" y="1247235"/>
                  <a:pt x="6447044" y="1878765"/>
                  <a:pt x="6294564" y="2765831"/>
                </a:cubicBezTo>
                <a:cubicBezTo>
                  <a:pt x="6307368" y="2857195"/>
                  <a:pt x="6228103" y="2915394"/>
                  <a:pt x="6131885" y="2928510"/>
                </a:cubicBezTo>
                <a:cubicBezTo>
                  <a:pt x="4401434" y="3016149"/>
                  <a:pt x="2690788" y="2855831"/>
                  <a:pt x="162679" y="2928510"/>
                </a:cubicBezTo>
                <a:cubicBezTo>
                  <a:pt x="71054" y="2911537"/>
                  <a:pt x="-1323" y="2857514"/>
                  <a:pt x="0" y="2765831"/>
                </a:cubicBezTo>
                <a:cubicBezTo>
                  <a:pt x="-38581" y="1784125"/>
                  <a:pt x="63341" y="1113108"/>
                  <a:pt x="0" y="162679"/>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Poppins" panose="00000500000000000000" pitchFamily="2" charset="0"/>
              <a:ea typeface="+mn-ea"/>
              <a:cs typeface="Poppins" panose="00000500000000000000" pitchFamily="2" charset="0"/>
            </a:endParaRPr>
          </a:p>
        </p:txBody>
      </p:sp>
      <p:pic>
        <p:nvPicPr>
          <p:cNvPr id="6" name="Picture 5">
            <a:extLst>
              <a:ext uri="{FF2B5EF4-FFF2-40B4-BE49-F238E27FC236}">
                <a16:creationId xmlns:a16="http://schemas.microsoft.com/office/drawing/2014/main" id="{640AD489-BF7A-304C-6937-7BAA1AD0F1BB}"/>
              </a:ext>
            </a:extLst>
          </p:cNvPr>
          <p:cNvPicPr>
            <a:picLocks noChangeAspect="1"/>
          </p:cNvPicPr>
          <p:nvPr/>
        </p:nvPicPr>
        <p:blipFill>
          <a:blip r:embed="rId4"/>
          <a:stretch>
            <a:fillRect/>
          </a:stretch>
        </p:blipFill>
        <p:spPr>
          <a:xfrm>
            <a:off x="5704663" y="2792346"/>
            <a:ext cx="5813920" cy="2507531"/>
          </a:xfrm>
          <a:prstGeom prst="rect">
            <a:avLst/>
          </a:prstGeom>
        </p:spPr>
      </p:pic>
    </p:spTree>
    <p:extLst>
      <p:ext uri="{BB962C8B-B14F-4D97-AF65-F5344CB8AC3E}">
        <p14:creationId xmlns:p14="http://schemas.microsoft.com/office/powerpoint/2010/main" val="3307365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596764-E63D-1EC6-0737-53B0E09CF6C7}"/>
              </a:ext>
            </a:extLst>
          </p:cNvPr>
          <p:cNvGrpSpPr/>
          <p:nvPr/>
        </p:nvGrpSpPr>
        <p:grpSpPr>
          <a:xfrm>
            <a:off x="648575" y="976532"/>
            <a:ext cx="7374197" cy="3698545"/>
            <a:chOff x="648576" y="1148468"/>
            <a:chExt cx="7374197" cy="3698545"/>
          </a:xfrm>
        </p:grpSpPr>
        <p:sp>
          <p:nvSpPr>
            <p:cNvPr id="3" name="TextBox 2">
              <a:extLst>
                <a:ext uri="{FF2B5EF4-FFF2-40B4-BE49-F238E27FC236}">
                  <a16:creationId xmlns:a16="http://schemas.microsoft.com/office/drawing/2014/main" id="{D8D5956D-1770-FF7E-CFBA-08A189B4C29C}"/>
                </a:ext>
              </a:extLst>
            </p:cNvPr>
            <p:cNvSpPr txBox="1"/>
            <p:nvPr/>
          </p:nvSpPr>
          <p:spPr>
            <a:xfrm>
              <a:off x="731839" y="1148468"/>
              <a:ext cx="72909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rPr>
                <a:t>More available support</a:t>
              </a:r>
            </a:p>
          </p:txBody>
        </p:sp>
        <p:sp>
          <p:nvSpPr>
            <p:cNvPr id="2" name="TextBox 1">
              <a:extLst>
                <a:ext uri="{FF2B5EF4-FFF2-40B4-BE49-F238E27FC236}">
                  <a16:creationId xmlns:a16="http://schemas.microsoft.com/office/drawing/2014/main" id="{49ADE269-0EDD-D745-BB3F-3FFBB4C084E2}"/>
                </a:ext>
              </a:extLst>
            </p:cNvPr>
            <p:cNvSpPr txBox="1"/>
            <p:nvPr/>
          </p:nvSpPr>
          <p:spPr>
            <a:xfrm>
              <a:off x="648576" y="1953913"/>
              <a:ext cx="4550150"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Educational tax videos on YouTube</a:t>
              </a: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sng"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Blog content for tax awareness</a:t>
              </a: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0" i="0" u="sng"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1" i="0" u="sng"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24/7 live chat</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1" i="0" u="sng"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Tax workshops and webinars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p:txBody>
        </p:sp>
      </p:grpSp>
      <p:sp>
        <p:nvSpPr>
          <p:cNvPr id="7" name="Rounded Rectangle 7">
            <a:extLst>
              <a:ext uri="{FF2B5EF4-FFF2-40B4-BE49-F238E27FC236}">
                <a16:creationId xmlns:a16="http://schemas.microsoft.com/office/drawing/2014/main" id="{735A0CC6-9DF6-039F-8284-CC6C8917EE79}"/>
              </a:ext>
            </a:extLst>
          </p:cNvPr>
          <p:cNvSpPr/>
          <p:nvPr/>
        </p:nvSpPr>
        <p:spPr>
          <a:xfrm>
            <a:off x="7592601" y="3429000"/>
            <a:ext cx="4166303" cy="2666863"/>
          </a:xfrm>
          <a:custGeom>
            <a:avLst/>
            <a:gdLst>
              <a:gd name="connsiteX0" fmla="*/ 0 w 4166303"/>
              <a:gd name="connsiteY0" fmla="*/ 148144 h 2666863"/>
              <a:gd name="connsiteX1" fmla="*/ 148144 w 4166303"/>
              <a:gd name="connsiteY1" fmla="*/ 0 h 2666863"/>
              <a:gd name="connsiteX2" fmla="*/ 4018159 w 4166303"/>
              <a:gd name="connsiteY2" fmla="*/ 0 h 2666863"/>
              <a:gd name="connsiteX3" fmla="*/ 4166303 w 4166303"/>
              <a:gd name="connsiteY3" fmla="*/ 148144 h 2666863"/>
              <a:gd name="connsiteX4" fmla="*/ 4166303 w 4166303"/>
              <a:gd name="connsiteY4" fmla="*/ 2518719 h 2666863"/>
              <a:gd name="connsiteX5" fmla="*/ 4018159 w 4166303"/>
              <a:gd name="connsiteY5" fmla="*/ 2666863 h 2666863"/>
              <a:gd name="connsiteX6" fmla="*/ 148144 w 4166303"/>
              <a:gd name="connsiteY6" fmla="*/ 2666863 h 2666863"/>
              <a:gd name="connsiteX7" fmla="*/ 0 w 4166303"/>
              <a:gd name="connsiteY7" fmla="*/ 2518719 h 2666863"/>
              <a:gd name="connsiteX8" fmla="*/ 0 w 4166303"/>
              <a:gd name="connsiteY8" fmla="*/ 148144 h 266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303" h="2666863" extrusionOk="0">
                <a:moveTo>
                  <a:pt x="0" y="148144"/>
                </a:moveTo>
                <a:cubicBezTo>
                  <a:pt x="-10880" y="59615"/>
                  <a:pt x="60850" y="2055"/>
                  <a:pt x="148144" y="0"/>
                </a:cubicBezTo>
                <a:cubicBezTo>
                  <a:pt x="1740599" y="132882"/>
                  <a:pt x="3216226" y="-84951"/>
                  <a:pt x="4018159" y="0"/>
                </a:cubicBezTo>
                <a:cubicBezTo>
                  <a:pt x="4098779" y="1170"/>
                  <a:pt x="4164594" y="75771"/>
                  <a:pt x="4166303" y="148144"/>
                </a:cubicBezTo>
                <a:cubicBezTo>
                  <a:pt x="4186490" y="446469"/>
                  <a:pt x="4318783" y="1716435"/>
                  <a:pt x="4166303" y="2518719"/>
                </a:cubicBezTo>
                <a:cubicBezTo>
                  <a:pt x="4171636" y="2601170"/>
                  <a:pt x="4100851" y="2665064"/>
                  <a:pt x="4018159" y="2666863"/>
                </a:cubicBezTo>
                <a:cubicBezTo>
                  <a:pt x="2385180" y="2754502"/>
                  <a:pt x="1429701" y="2594184"/>
                  <a:pt x="148144" y="2666863"/>
                </a:cubicBezTo>
                <a:cubicBezTo>
                  <a:pt x="66120" y="2664899"/>
                  <a:pt x="-1747" y="2602965"/>
                  <a:pt x="0" y="2518719"/>
                </a:cubicBezTo>
                <a:cubicBezTo>
                  <a:pt x="-38581" y="2027957"/>
                  <a:pt x="63341" y="839665"/>
                  <a:pt x="0" y="148144"/>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Poppins" panose="00000500000000000000" pitchFamily="2" charset="0"/>
              <a:ea typeface="+mn-ea"/>
              <a:cs typeface="Poppins" panose="00000500000000000000" pitchFamily="2" charset="0"/>
            </a:endParaRPr>
          </a:p>
        </p:txBody>
      </p:sp>
      <p:pic>
        <p:nvPicPr>
          <p:cNvPr id="8" name="Picture 7" descr="A boat on a river with buildings in the background&#10;&#10;Description automatically generated">
            <a:extLst>
              <a:ext uri="{FF2B5EF4-FFF2-40B4-BE49-F238E27FC236}">
                <a16:creationId xmlns:a16="http://schemas.microsoft.com/office/drawing/2014/main" id="{0CA6C5BE-6695-CA3A-71F6-123490BCBF04}"/>
              </a:ext>
            </a:extLst>
          </p:cNvPr>
          <p:cNvPicPr>
            <a:picLocks noChangeAspect="1"/>
          </p:cNvPicPr>
          <p:nvPr/>
        </p:nvPicPr>
        <p:blipFill>
          <a:blip r:embed="rId4"/>
          <a:stretch>
            <a:fillRect/>
          </a:stretch>
        </p:blipFill>
        <p:spPr>
          <a:xfrm>
            <a:off x="4017196" y="1465913"/>
            <a:ext cx="8404873" cy="4704901"/>
          </a:xfrm>
          <a:prstGeom prst="rect">
            <a:avLst/>
          </a:prstGeom>
        </p:spPr>
      </p:pic>
    </p:spTree>
    <p:extLst>
      <p:ext uri="{BB962C8B-B14F-4D97-AF65-F5344CB8AC3E}">
        <p14:creationId xmlns:p14="http://schemas.microsoft.com/office/powerpoint/2010/main" val="2068559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954798E-3718-180A-D4BA-27B7D8D0089F}"/>
              </a:ext>
            </a:extLst>
          </p:cNvPr>
          <p:cNvSpPr/>
          <p:nvPr/>
        </p:nvSpPr>
        <p:spPr>
          <a:xfrm>
            <a:off x="1972234" y="728662"/>
            <a:ext cx="9848290" cy="5364163"/>
          </a:xfrm>
          <a:custGeom>
            <a:avLst/>
            <a:gdLst>
              <a:gd name="connsiteX0" fmla="*/ 0 w 9848290"/>
              <a:gd name="connsiteY0" fmla="*/ 297979 h 5364163"/>
              <a:gd name="connsiteX1" fmla="*/ 297979 w 9848290"/>
              <a:gd name="connsiteY1" fmla="*/ 0 h 5364163"/>
              <a:gd name="connsiteX2" fmla="*/ 9550311 w 9848290"/>
              <a:gd name="connsiteY2" fmla="*/ 0 h 5364163"/>
              <a:gd name="connsiteX3" fmla="*/ 9848290 w 9848290"/>
              <a:gd name="connsiteY3" fmla="*/ 297979 h 5364163"/>
              <a:gd name="connsiteX4" fmla="*/ 9848290 w 9848290"/>
              <a:gd name="connsiteY4" fmla="*/ 5066184 h 5364163"/>
              <a:gd name="connsiteX5" fmla="*/ 9550311 w 9848290"/>
              <a:gd name="connsiteY5" fmla="*/ 5364163 h 5364163"/>
              <a:gd name="connsiteX6" fmla="*/ 297979 w 9848290"/>
              <a:gd name="connsiteY6" fmla="*/ 5364163 h 5364163"/>
              <a:gd name="connsiteX7" fmla="*/ 0 w 9848290"/>
              <a:gd name="connsiteY7" fmla="*/ 5066184 h 5364163"/>
              <a:gd name="connsiteX8" fmla="*/ 0 w 9848290"/>
              <a:gd name="connsiteY8" fmla="*/ 29797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8290" h="5364163" extrusionOk="0">
                <a:moveTo>
                  <a:pt x="0" y="297979"/>
                </a:moveTo>
                <a:cubicBezTo>
                  <a:pt x="-8333" y="128270"/>
                  <a:pt x="128497" y="1844"/>
                  <a:pt x="297979" y="0"/>
                </a:cubicBezTo>
                <a:cubicBezTo>
                  <a:pt x="3424383" y="132882"/>
                  <a:pt x="8180885" y="-84951"/>
                  <a:pt x="9550311" y="0"/>
                </a:cubicBezTo>
                <a:cubicBezTo>
                  <a:pt x="9711729" y="3077"/>
                  <a:pt x="9844966" y="151784"/>
                  <a:pt x="9848290" y="297979"/>
                </a:cubicBezTo>
                <a:cubicBezTo>
                  <a:pt x="9868477" y="2180985"/>
                  <a:pt x="10000770" y="3413241"/>
                  <a:pt x="9848290" y="5066184"/>
                </a:cubicBezTo>
                <a:cubicBezTo>
                  <a:pt x="9877948" y="5234271"/>
                  <a:pt x="9725351" y="5342613"/>
                  <a:pt x="9550311" y="5364163"/>
                </a:cubicBezTo>
                <a:cubicBezTo>
                  <a:pt x="5121035" y="5451802"/>
                  <a:pt x="3401068" y="5291484"/>
                  <a:pt x="297979" y="5364163"/>
                </a:cubicBezTo>
                <a:cubicBezTo>
                  <a:pt x="133082" y="5361035"/>
                  <a:pt x="-4525" y="5237041"/>
                  <a:pt x="0" y="5066184"/>
                </a:cubicBezTo>
                <a:cubicBezTo>
                  <a:pt x="-38581" y="3310124"/>
                  <a:pt x="63341" y="2183644"/>
                  <a:pt x="0" y="297979"/>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dirty="0"/>
          </a:p>
        </p:txBody>
      </p:sp>
      <p:sp>
        <p:nvSpPr>
          <p:cNvPr id="6" name="Rounded Rectangle 1">
            <a:extLst>
              <a:ext uri="{FF2B5EF4-FFF2-40B4-BE49-F238E27FC236}">
                <a16:creationId xmlns:a16="http://schemas.microsoft.com/office/drawing/2014/main" id="{1F9457F0-2042-704C-F7B2-48988AB5CBC1}"/>
              </a:ext>
            </a:extLst>
          </p:cNvPr>
          <p:cNvSpPr/>
          <p:nvPr/>
        </p:nvSpPr>
        <p:spPr>
          <a:xfrm>
            <a:off x="523876" y="520700"/>
            <a:ext cx="9848290" cy="6121400"/>
          </a:xfrm>
          <a:custGeom>
            <a:avLst/>
            <a:gdLst>
              <a:gd name="connsiteX0" fmla="*/ 0 w 9848290"/>
              <a:gd name="connsiteY0" fmla="*/ 340044 h 6121400"/>
              <a:gd name="connsiteX1" fmla="*/ 340044 w 9848290"/>
              <a:gd name="connsiteY1" fmla="*/ 0 h 6121400"/>
              <a:gd name="connsiteX2" fmla="*/ 9508246 w 9848290"/>
              <a:gd name="connsiteY2" fmla="*/ 0 h 6121400"/>
              <a:gd name="connsiteX3" fmla="*/ 9848290 w 9848290"/>
              <a:gd name="connsiteY3" fmla="*/ 340044 h 6121400"/>
              <a:gd name="connsiteX4" fmla="*/ 9848290 w 9848290"/>
              <a:gd name="connsiteY4" fmla="*/ 5781356 h 6121400"/>
              <a:gd name="connsiteX5" fmla="*/ 9508246 w 9848290"/>
              <a:gd name="connsiteY5" fmla="*/ 6121400 h 6121400"/>
              <a:gd name="connsiteX6" fmla="*/ 340044 w 9848290"/>
              <a:gd name="connsiteY6" fmla="*/ 6121400 h 6121400"/>
              <a:gd name="connsiteX7" fmla="*/ 0 w 9848290"/>
              <a:gd name="connsiteY7" fmla="*/ 5781356 h 6121400"/>
              <a:gd name="connsiteX8" fmla="*/ 0 w 9848290"/>
              <a:gd name="connsiteY8" fmla="*/ 340044 h 6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8290" h="6121400" fill="none" extrusionOk="0">
                <a:moveTo>
                  <a:pt x="0" y="340044"/>
                </a:moveTo>
                <a:cubicBezTo>
                  <a:pt x="-6749" y="151151"/>
                  <a:pt x="159465" y="5906"/>
                  <a:pt x="340044" y="0"/>
                </a:cubicBezTo>
                <a:cubicBezTo>
                  <a:pt x="4622638" y="130954"/>
                  <a:pt x="5152505" y="43574"/>
                  <a:pt x="9508246" y="0"/>
                </a:cubicBezTo>
                <a:cubicBezTo>
                  <a:pt x="9699119" y="4732"/>
                  <a:pt x="9854488" y="159835"/>
                  <a:pt x="9848290" y="340044"/>
                </a:cubicBezTo>
                <a:cubicBezTo>
                  <a:pt x="9697851" y="2654017"/>
                  <a:pt x="9934169" y="3760701"/>
                  <a:pt x="9848290" y="5781356"/>
                </a:cubicBezTo>
                <a:cubicBezTo>
                  <a:pt x="9828108" y="5972471"/>
                  <a:pt x="9693267" y="6119482"/>
                  <a:pt x="9508246" y="6121400"/>
                </a:cubicBezTo>
                <a:cubicBezTo>
                  <a:pt x="7545884" y="6276597"/>
                  <a:pt x="4870135" y="6284420"/>
                  <a:pt x="340044" y="6121400"/>
                </a:cubicBezTo>
                <a:cubicBezTo>
                  <a:pt x="154527" y="6090502"/>
                  <a:pt x="-13722" y="5977170"/>
                  <a:pt x="0" y="5781356"/>
                </a:cubicBezTo>
                <a:cubicBezTo>
                  <a:pt x="64656" y="4636721"/>
                  <a:pt x="-17807" y="990316"/>
                  <a:pt x="0" y="340044"/>
                </a:cubicBezTo>
                <a:close/>
              </a:path>
              <a:path w="9848290" h="6121400" stroke="0" extrusionOk="0">
                <a:moveTo>
                  <a:pt x="0" y="340044"/>
                </a:moveTo>
                <a:cubicBezTo>
                  <a:pt x="-24959" y="136848"/>
                  <a:pt x="137609" y="5492"/>
                  <a:pt x="340044" y="0"/>
                </a:cubicBezTo>
                <a:cubicBezTo>
                  <a:pt x="2016503" y="132882"/>
                  <a:pt x="7917958" y="-84951"/>
                  <a:pt x="9508246" y="0"/>
                </a:cubicBezTo>
                <a:cubicBezTo>
                  <a:pt x="9682229" y="13494"/>
                  <a:pt x="9847822" y="154828"/>
                  <a:pt x="9848290" y="340044"/>
                </a:cubicBezTo>
                <a:cubicBezTo>
                  <a:pt x="9868477" y="2236674"/>
                  <a:pt x="10000770" y="3924114"/>
                  <a:pt x="9848290" y="5781356"/>
                </a:cubicBezTo>
                <a:cubicBezTo>
                  <a:pt x="9884233" y="5973421"/>
                  <a:pt x="9704846" y="6103291"/>
                  <a:pt x="9508246" y="6121400"/>
                </a:cubicBezTo>
                <a:cubicBezTo>
                  <a:pt x="7201955" y="6209039"/>
                  <a:pt x="3600621" y="6048721"/>
                  <a:pt x="340044" y="6121400"/>
                </a:cubicBezTo>
                <a:cubicBezTo>
                  <a:pt x="149041" y="6090862"/>
                  <a:pt x="-8353" y="5980766"/>
                  <a:pt x="0" y="5781356"/>
                </a:cubicBezTo>
                <a:cubicBezTo>
                  <a:pt x="-38581" y="4645764"/>
                  <a:pt x="63341" y="1573596"/>
                  <a:pt x="0" y="340044"/>
                </a:cubicBezTo>
                <a:close/>
              </a:path>
            </a:pathLst>
          </a:custGeom>
          <a:solidFill>
            <a:srgbClr val="05C3AD"/>
          </a:solidFill>
          <a:ln w="19050" cap="flat" cmpd="sng" algn="ctr">
            <a:noFill/>
            <a:prstDash val="solid"/>
            <a:miter lim="800000"/>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G" sz="1800" b="0" i="0" u="none" strike="noStrike" kern="0" cap="none" spc="0" normalizeH="0" baseline="0" noProof="0" dirty="0">
              <a:ln>
                <a:noFill/>
              </a:ln>
              <a:solidFill>
                <a:srgbClr val="FBEBEC"/>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2CCB631C-D34E-0C9B-8BCD-47826268FE56}"/>
              </a:ext>
            </a:extLst>
          </p:cNvPr>
          <p:cNvPicPr>
            <a:picLocks noChangeAspect="1"/>
          </p:cNvPicPr>
          <p:nvPr/>
        </p:nvPicPr>
        <p:blipFill>
          <a:blip r:embed="rId3"/>
          <a:stretch>
            <a:fillRect/>
          </a:stretch>
        </p:blipFill>
        <p:spPr>
          <a:xfrm>
            <a:off x="731839" y="728663"/>
            <a:ext cx="1337808" cy="324000"/>
          </a:xfrm>
          <a:prstGeom prst="rect">
            <a:avLst/>
          </a:prstGeom>
        </p:spPr>
      </p:pic>
      <p:sp>
        <p:nvSpPr>
          <p:cNvPr id="17" name="TextBox 16">
            <a:extLst>
              <a:ext uri="{FF2B5EF4-FFF2-40B4-BE49-F238E27FC236}">
                <a16:creationId xmlns:a16="http://schemas.microsoft.com/office/drawing/2014/main" id="{43FB2F7A-D135-0075-B8AE-4FF0F88925FB}"/>
              </a:ext>
            </a:extLst>
          </p:cNvPr>
          <p:cNvSpPr txBox="1"/>
          <p:nvPr/>
        </p:nvSpPr>
        <p:spPr>
          <a:xfrm>
            <a:off x="731838" y="2615968"/>
            <a:ext cx="5261383"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chemeClr val="bg1"/>
                </a:solidFill>
                <a:effectLst/>
                <a:uLnTx/>
                <a:uFillTx/>
                <a:latin typeface="Source Serif Pro" panose="02040603050405020204" pitchFamily="18" charset="0"/>
                <a:ea typeface="Source Serif Pro" panose="02040603050405020204" pitchFamily="18" charset="0"/>
                <a:cs typeface="Calibri" panose="020F0502020204030204" pitchFamily="34" charset="0"/>
                <a:sym typeface="Arial"/>
              </a:rPr>
              <a:t>Thanks for tuning in!</a:t>
            </a:r>
          </a:p>
        </p:txBody>
      </p:sp>
      <p:sp>
        <p:nvSpPr>
          <p:cNvPr id="18" name="TextBox 17">
            <a:extLst>
              <a:ext uri="{FF2B5EF4-FFF2-40B4-BE49-F238E27FC236}">
                <a16:creationId xmlns:a16="http://schemas.microsoft.com/office/drawing/2014/main" id="{5090D3EF-EEB9-FB5F-1FB6-F5E2BEF36785}"/>
              </a:ext>
            </a:extLst>
          </p:cNvPr>
          <p:cNvSpPr txBox="1"/>
          <p:nvPr/>
        </p:nvSpPr>
        <p:spPr>
          <a:xfrm>
            <a:off x="789223" y="3412123"/>
            <a:ext cx="4336710" cy="338554"/>
          </a:xfrm>
          <a:prstGeom prst="rect">
            <a:avLst/>
          </a:prstGeom>
          <a:noFill/>
        </p:spPr>
        <p:txBody>
          <a:bodyPr wrap="square">
            <a:spAutoFit/>
          </a:bodyPr>
          <a:lstStyle/>
          <a:p>
            <a:r>
              <a:rPr lang="en-US" sz="1600" dirty="0">
                <a:solidFill>
                  <a:schemeClr val="bg1"/>
                </a:solidFill>
                <a:latin typeface="Poppins Light" panose="00000400000000000000" pitchFamily="2" charset="0"/>
                <a:ea typeface="Source Serif Pro"/>
                <a:cs typeface="Poppins Light" panose="00000400000000000000" pitchFamily="2" charset="0"/>
              </a:rPr>
              <a:t>Any questions?</a:t>
            </a:r>
          </a:p>
        </p:txBody>
      </p:sp>
      <p:pic>
        <p:nvPicPr>
          <p:cNvPr id="20" name="Picture 19" descr="A person in a black suit&#10;&#10;Description automatically generated">
            <a:extLst>
              <a:ext uri="{FF2B5EF4-FFF2-40B4-BE49-F238E27FC236}">
                <a16:creationId xmlns:a16="http://schemas.microsoft.com/office/drawing/2014/main" id="{EB860B81-C76B-9C07-A778-C8D08C409610}"/>
              </a:ext>
            </a:extLst>
          </p:cNvPr>
          <p:cNvPicPr>
            <a:picLocks noChangeAspect="1"/>
          </p:cNvPicPr>
          <p:nvPr/>
        </p:nvPicPr>
        <p:blipFill>
          <a:blip r:embed="rId4"/>
          <a:stretch>
            <a:fillRect/>
          </a:stretch>
        </p:blipFill>
        <p:spPr>
          <a:xfrm>
            <a:off x="7773320" y="1371600"/>
            <a:ext cx="3362942" cy="5486400"/>
          </a:xfrm>
          <a:prstGeom prst="rect">
            <a:avLst/>
          </a:prstGeom>
        </p:spPr>
      </p:pic>
      <p:pic>
        <p:nvPicPr>
          <p:cNvPr id="21" name="Picture 20">
            <a:extLst>
              <a:ext uri="{FF2B5EF4-FFF2-40B4-BE49-F238E27FC236}">
                <a16:creationId xmlns:a16="http://schemas.microsoft.com/office/drawing/2014/main" id="{CEEB4CC4-4079-7FE7-CFA1-1641A3A36F1E}"/>
              </a:ext>
            </a:extLst>
          </p:cNvPr>
          <p:cNvPicPr>
            <a:picLocks noChangeAspect="1"/>
          </p:cNvPicPr>
          <p:nvPr/>
        </p:nvPicPr>
        <p:blipFill>
          <a:blip r:embed="rId5">
            <a:alphaModFix amt="10000"/>
          </a:blip>
          <a:stretch>
            <a:fillRect/>
          </a:stretch>
        </p:blipFill>
        <p:spPr>
          <a:xfrm>
            <a:off x="3849746" y="765177"/>
            <a:ext cx="3988735" cy="5364161"/>
          </a:xfrm>
          <a:prstGeom prst="rect">
            <a:avLst/>
          </a:prstGeom>
        </p:spPr>
      </p:pic>
      <p:sp>
        <p:nvSpPr>
          <p:cNvPr id="2" name="TextBox 1">
            <a:extLst>
              <a:ext uri="{FF2B5EF4-FFF2-40B4-BE49-F238E27FC236}">
                <a16:creationId xmlns:a16="http://schemas.microsoft.com/office/drawing/2014/main" id="{A649B85F-23AE-A664-C892-B72C96A9710B}"/>
              </a:ext>
            </a:extLst>
          </p:cNvPr>
          <p:cNvSpPr txBox="1"/>
          <p:nvPr/>
        </p:nvSpPr>
        <p:spPr>
          <a:xfrm>
            <a:off x="789223" y="4383256"/>
            <a:ext cx="4336710" cy="584775"/>
          </a:xfrm>
          <a:prstGeom prst="rect">
            <a:avLst/>
          </a:prstGeom>
          <a:noFill/>
        </p:spPr>
        <p:txBody>
          <a:bodyPr wrap="square">
            <a:spAutoFit/>
          </a:bodyPr>
          <a:lstStyle/>
          <a:p>
            <a:r>
              <a:rPr lang="en-US" sz="1600" b="1" dirty="0">
                <a:solidFill>
                  <a:schemeClr val="bg1"/>
                </a:solidFill>
                <a:latin typeface="Poppins Light" panose="00000400000000000000" pitchFamily="2" charset="0"/>
                <a:ea typeface="Source Serif Pro"/>
                <a:cs typeface="Poppins Light" panose="00000400000000000000" pitchFamily="2" charset="0"/>
              </a:rPr>
              <a:t>Access our live chat through your Sprintax account!</a:t>
            </a:r>
          </a:p>
        </p:txBody>
      </p:sp>
    </p:spTree>
    <p:extLst>
      <p:ext uri="{BB962C8B-B14F-4D97-AF65-F5344CB8AC3E}">
        <p14:creationId xmlns:p14="http://schemas.microsoft.com/office/powerpoint/2010/main" val="201818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C3A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D5956D-1770-FF7E-CFBA-08A189B4C29C}"/>
              </a:ext>
            </a:extLst>
          </p:cNvPr>
          <p:cNvSpPr txBox="1"/>
          <p:nvPr/>
        </p:nvSpPr>
        <p:spPr>
          <a:xfrm>
            <a:off x="731837" y="2890391"/>
            <a:ext cx="4292226" cy="1569660"/>
          </a:xfrm>
          <a:prstGeom prst="rect">
            <a:avLst/>
          </a:prstGeom>
          <a:noFill/>
        </p:spPr>
        <p:txBody>
          <a:bodyPr wrap="square" rtlCol="0">
            <a:spAutoFit/>
          </a:bodyPr>
          <a:lstStyle/>
          <a:p>
            <a:r>
              <a:rPr lang="en-IE" sz="3200" dirty="0">
                <a:solidFill>
                  <a:schemeClr val="bg2"/>
                </a:solidFill>
                <a:latin typeface="Source Serif Pro" panose="02040603050405020204" pitchFamily="18" charset="0"/>
                <a:ea typeface="Source Serif Pro" panose="02040603050405020204" pitchFamily="18" charset="0"/>
                <a:cs typeface="Calibri" panose="020F0502020204030204" pitchFamily="34" charset="0"/>
              </a:rPr>
              <a:t>What determines residency for tax purposes?</a:t>
            </a:r>
          </a:p>
        </p:txBody>
      </p:sp>
      <p:sp>
        <p:nvSpPr>
          <p:cNvPr id="5" name="Rounded Rectangle 7">
            <a:extLst>
              <a:ext uri="{FF2B5EF4-FFF2-40B4-BE49-F238E27FC236}">
                <a16:creationId xmlns:a16="http://schemas.microsoft.com/office/drawing/2014/main" id="{905F64BC-E8B9-F0FB-64D1-9872BB00F234}"/>
              </a:ext>
            </a:extLst>
          </p:cNvPr>
          <p:cNvSpPr/>
          <p:nvPr/>
        </p:nvSpPr>
        <p:spPr>
          <a:xfrm>
            <a:off x="7842279" y="728662"/>
            <a:ext cx="3531929" cy="5364163"/>
          </a:xfrm>
          <a:custGeom>
            <a:avLst/>
            <a:gdLst>
              <a:gd name="connsiteX0" fmla="*/ 0 w 3531929"/>
              <a:gd name="connsiteY0" fmla="*/ 196199 h 5364163"/>
              <a:gd name="connsiteX1" fmla="*/ 196199 w 3531929"/>
              <a:gd name="connsiteY1" fmla="*/ 0 h 5364163"/>
              <a:gd name="connsiteX2" fmla="*/ 3335730 w 3531929"/>
              <a:gd name="connsiteY2" fmla="*/ 0 h 5364163"/>
              <a:gd name="connsiteX3" fmla="*/ 3531929 w 3531929"/>
              <a:gd name="connsiteY3" fmla="*/ 196199 h 5364163"/>
              <a:gd name="connsiteX4" fmla="*/ 3531929 w 3531929"/>
              <a:gd name="connsiteY4" fmla="*/ 5167964 h 5364163"/>
              <a:gd name="connsiteX5" fmla="*/ 3335730 w 3531929"/>
              <a:gd name="connsiteY5" fmla="*/ 5364163 h 5364163"/>
              <a:gd name="connsiteX6" fmla="*/ 196199 w 3531929"/>
              <a:gd name="connsiteY6" fmla="*/ 5364163 h 5364163"/>
              <a:gd name="connsiteX7" fmla="*/ 0 w 3531929"/>
              <a:gd name="connsiteY7" fmla="*/ 5167964 h 5364163"/>
              <a:gd name="connsiteX8" fmla="*/ 0 w 3531929"/>
              <a:gd name="connsiteY8" fmla="*/ 19619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29" h="5364163" extrusionOk="0">
                <a:moveTo>
                  <a:pt x="0" y="196199"/>
                </a:moveTo>
                <a:cubicBezTo>
                  <a:pt x="-17521" y="77034"/>
                  <a:pt x="79835" y="3005"/>
                  <a:pt x="196199" y="0"/>
                </a:cubicBezTo>
                <a:cubicBezTo>
                  <a:pt x="1291811" y="132882"/>
                  <a:pt x="2816964" y="-84951"/>
                  <a:pt x="3335730" y="0"/>
                </a:cubicBezTo>
                <a:cubicBezTo>
                  <a:pt x="3430484" y="13285"/>
                  <a:pt x="3530372" y="96449"/>
                  <a:pt x="3531929" y="196199"/>
                </a:cubicBezTo>
                <a:cubicBezTo>
                  <a:pt x="3552116" y="2518630"/>
                  <a:pt x="3684409" y="2768688"/>
                  <a:pt x="3531929" y="5167964"/>
                </a:cubicBezTo>
                <a:cubicBezTo>
                  <a:pt x="3545279" y="5277906"/>
                  <a:pt x="3446453" y="5359297"/>
                  <a:pt x="3335730" y="5364163"/>
                </a:cubicBezTo>
                <a:cubicBezTo>
                  <a:pt x="2118745" y="5451802"/>
                  <a:pt x="1498427" y="5291484"/>
                  <a:pt x="196199" y="5364163"/>
                </a:cubicBezTo>
                <a:cubicBezTo>
                  <a:pt x="87118" y="5357267"/>
                  <a:pt x="-7007" y="5286060"/>
                  <a:pt x="0" y="5167964"/>
                </a:cubicBezTo>
                <a:cubicBezTo>
                  <a:pt x="-38581" y="2688566"/>
                  <a:pt x="63341" y="1784602"/>
                  <a:pt x="0" y="196199"/>
                </a:cubicBezTo>
                <a:close/>
              </a:path>
            </a:pathLst>
          </a:custGeom>
          <a:noFill/>
          <a:ln>
            <a:solidFill>
              <a:schemeClr val="bg2"/>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0E2C6591-2D9A-483C-F506-CA78802DBE54}"/>
              </a:ext>
            </a:extLst>
          </p:cNvPr>
          <p:cNvPicPr>
            <a:picLocks noChangeAspect="1"/>
          </p:cNvPicPr>
          <p:nvPr/>
        </p:nvPicPr>
        <p:blipFill>
          <a:blip r:embed="rId2">
            <a:alphaModFix amt="10000"/>
          </a:blip>
          <a:stretch>
            <a:fillRect/>
          </a:stretch>
        </p:blipFill>
        <p:spPr>
          <a:xfrm>
            <a:off x="360987" y="558541"/>
            <a:ext cx="3988735" cy="5364161"/>
          </a:xfrm>
          <a:prstGeom prst="rect">
            <a:avLst/>
          </a:prstGeom>
        </p:spPr>
      </p:pic>
      <p:sp>
        <p:nvSpPr>
          <p:cNvPr id="9" name="Rounded Rectangle 32">
            <a:extLst>
              <a:ext uri="{FF2B5EF4-FFF2-40B4-BE49-F238E27FC236}">
                <a16:creationId xmlns:a16="http://schemas.microsoft.com/office/drawing/2014/main" id="{2966F111-F455-2D6F-8ECA-A43F131D7107}"/>
              </a:ext>
            </a:extLst>
          </p:cNvPr>
          <p:cNvSpPr/>
          <p:nvPr/>
        </p:nvSpPr>
        <p:spPr>
          <a:xfrm>
            <a:off x="5399314" y="987975"/>
            <a:ext cx="5319986" cy="4882049"/>
          </a:xfrm>
          <a:prstGeom prst="roundRect">
            <a:avLst>
              <a:gd name="adj" fmla="val 5555"/>
            </a:avLst>
          </a:prstGeom>
          <a:blipFill dpi="0" rotWithShape="1">
            <a:blip r:embed="rId3" cstate="screen">
              <a:extLst>
                <a:ext uri="{28A0092B-C50C-407E-A947-70E740481C1C}">
                  <a14:useLocalDpi xmlns:a14="http://schemas.microsoft.com/office/drawing/2010/main"/>
                </a:ext>
              </a:extLst>
            </a:blip>
            <a:srcRect/>
            <a:stretch>
              <a:fillRect/>
            </a:stretch>
          </a:blipFill>
          <a:ln>
            <a:noFill/>
            <a:extLst>
              <a:ext uri="{C807C97D-BFC1-408E-A445-0C87EB9F89A2}">
                <ask:lineSketchStyleProps xmlns:ask="http://schemas.microsoft.com/office/drawing/2018/sketchyshapes" sd="1219033472">
                  <a:custGeom>
                    <a:avLst/>
                    <a:gdLst>
                      <a:gd name="connsiteX0" fmla="*/ 0 w 3630240"/>
                      <a:gd name="connsiteY0" fmla="*/ 201660 h 4882049"/>
                      <a:gd name="connsiteX1" fmla="*/ 201660 w 3630240"/>
                      <a:gd name="connsiteY1" fmla="*/ 0 h 4882049"/>
                      <a:gd name="connsiteX2" fmla="*/ 3428580 w 3630240"/>
                      <a:gd name="connsiteY2" fmla="*/ 0 h 4882049"/>
                      <a:gd name="connsiteX3" fmla="*/ 3630240 w 3630240"/>
                      <a:gd name="connsiteY3" fmla="*/ 201660 h 4882049"/>
                      <a:gd name="connsiteX4" fmla="*/ 3630240 w 3630240"/>
                      <a:gd name="connsiteY4" fmla="*/ 4680389 h 4882049"/>
                      <a:gd name="connsiteX5" fmla="*/ 3428580 w 3630240"/>
                      <a:gd name="connsiteY5" fmla="*/ 4882049 h 4882049"/>
                      <a:gd name="connsiteX6" fmla="*/ 201660 w 3630240"/>
                      <a:gd name="connsiteY6" fmla="*/ 4882049 h 4882049"/>
                      <a:gd name="connsiteX7" fmla="*/ 0 w 3630240"/>
                      <a:gd name="connsiteY7" fmla="*/ 4680389 h 4882049"/>
                      <a:gd name="connsiteX8" fmla="*/ 0 w 3630240"/>
                      <a:gd name="connsiteY8" fmla="*/ 201660 h 488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240" h="4882049" extrusionOk="0">
                        <a:moveTo>
                          <a:pt x="0" y="201660"/>
                        </a:moveTo>
                        <a:cubicBezTo>
                          <a:pt x="-15559" y="80689"/>
                          <a:pt x="76325" y="5240"/>
                          <a:pt x="201660" y="0"/>
                        </a:cubicBezTo>
                        <a:cubicBezTo>
                          <a:pt x="669105" y="132882"/>
                          <a:pt x="2862312" y="-84951"/>
                          <a:pt x="3428580" y="0"/>
                        </a:cubicBezTo>
                        <a:cubicBezTo>
                          <a:pt x="3532273" y="7501"/>
                          <a:pt x="3627033" y="108011"/>
                          <a:pt x="3630240" y="201660"/>
                        </a:cubicBezTo>
                        <a:cubicBezTo>
                          <a:pt x="3650427" y="1346961"/>
                          <a:pt x="3782720" y="4156182"/>
                          <a:pt x="3630240" y="4680389"/>
                        </a:cubicBezTo>
                        <a:cubicBezTo>
                          <a:pt x="3651055" y="4794232"/>
                          <a:pt x="3544611" y="4872465"/>
                          <a:pt x="3428580" y="4882049"/>
                        </a:cubicBezTo>
                        <a:cubicBezTo>
                          <a:pt x="2103106" y="4969688"/>
                          <a:pt x="1090542" y="4809370"/>
                          <a:pt x="201660" y="4882049"/>
                        </a:cubicBezTo>
                        <a:cubicBezTo>
                          <a:pt x="88324" y="4863336"/>
                          <a:pt x="-2419" y="4795125"/>
                          <a:pt x="0" y="4680389"/>
                        </a:cubicBezTo>
                        <a:cubicBezTo>
                          <a:pt x="-38581" y="3209407"/>
                          <a:pt x="63341" y="2070872"/>
                          <a:pt x="0" y="201660"/>
                        </a:cubicBezTo>
                        <a:close/>
                      </a:path>
                    </a:pathLst>
                  </a:custGeom>
                  <ask:type>
                    <ask:lineSketchNon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dirty="0"/>
          </a:p>
        </p:txBody>
      </p:sp>
    </p:spTree>
    <p:extLst>
      <p:ext uri="{BB962C8B-B14F-4D97-AF65-F5344CB8AC3E}">
        <p14:creationId xmlns:p14="http://schemas.microsoft.com/office/powerpoint/2010/main" val="2478843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402BBF7-45D5-FC1E-AA7D-266BF4DE8FAA}"/>
              </a:ext>
            </a:extLst>
          </p:cNvPr>
          <p:cNvPicPr>
            <a:picLocks noChangeAspect="1"/>
          </p:cNvPicPr>
          <p:nvPr/>
        </p:nvPicPr>
        <p:blipFill>
          <a:blip r:embed="rId2">
            <a:alphaModFix amt="5000"/>
          </a:blip>
          <a:stretch>
            <a:fillRect/>
          </a:stretch>
        </p:blipFill>
        <p:spPr>
          <a:xfrm>
            <a:off x="6998045" y="874773"/>
            <a:ext cx="3988736" cy="5364163"/>
          </a:xfrm>
          <a:prstGeom prst="rect">
            <a:avLst/>
          </a:prstGeom>
        </p:spPr>
      </p:pic>
      <p:grpSp>
        <p:nvGrpSpPr>
          <p:cNvPr id="6" name="Group 5">
            <a:extLst>
              <a:ext uri="{FF2B5EF4-FFF2-40B4-BE49-F238E27FC236}">
                <a16:creationId xmlns:a16="http://schemas.microsoft.com/office/drawing/2014/main" id="{DEE9B5AF-73A4-EF3E-BF7C-649FCC13D525}"/>
              </a:ext>
            </a:extLst>
          </p:cNvPr>
          <p:cNvGrpSpPr/>
          <p:nvPr/>
        </p:nvGrpSpPr>
        <p:grpSpPr>
          <a:xfrm>
            <a:off x="731838" y="874773"/>
            <a:ext cx="7312827" cy="5589532"/>
            <a:chOff x="731838" y="874773"/>
            <a:chExt cx="7312827" cy="5589532"/>
          </a:xfrm>
        </p:grpSpPr>
        <p:sp>
          <p:nvSpPr>
            <p:cNvPr id="3" name="TextBox 2">
              <a:extLst>
                <a:ext uri="{FF2B5EF4-FFF2-40B4-BE49-F238E27FC236}">
                  <a16:creationId xmlns:a16="http://schemas.microsoft.com/office/drawing/2014/main" id="{D8D5956D-1770-FF7E-CFBA-08A189B4C29C}"/>
                </a:ext>
              </a:extLst>
            </p:cNvPr>
            <p:cNvSpPr txBox="1"/>
            <p:nvPr/>
          </p:nvSpPr>
          <p:spPr>
            <a:xfrm>
              <a:off x="731838" y="874773"/>
              <a:ext cx="73128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rPr>
                <a:t>Resident or nonresident for tax purposes?</a:t>
              </a:r>
            </a:p>
          </p:txBody>
        </p:sp>
        <p:sp>
          <p:nvSpPr>
            <p:cNvPr id="2" name="TextBox 1">
              <a:extLst>
                <a:ext uri="{FF2B5EF4-FFF2-40B4-BE49-F238E27FC236}">
                  <a16:creationId xmlns:a16="http://schemas.microsoft.com/office/drawing/2014/main" id="{49ADE269-0EDD-D745-BB3F-3FFBB4C084E2}"/>
                </a:ext>
              </a:extLst>
            </p:cNvPr>
            <p:cNvSpPr txBox="1"/>
            <p:nvPr/>
          </p:nvSpPr>
          <p:spPr>
            <a:xfrm>
              <a:off x="731838" y="2201343"/>
              <a:ext cx="5816107" cy="4262962"/>
            </a:xfrm>
            <a:prstGeom prst="rect">
              <a:avLst/>
            </a:prstGeom>
            <a:noFill/>
          </p:spPr>
          <p:txBody>
            <a:bodyPr wrap="square" rtlCol="0">
              <a:spAutoFit/>
            </a:bodyPr>
            <a:lstStyle/>
            <a:p>
              <a:pPr marL="285750" indent="-285750">
                <a:lnSpc>
                  <a:spcPct val="150000"/>
                </a:lnSpc>
                <a:buClr>
                  <a:srgbClr val="05C3AD"/>
                </a:buClr>
                <a:buBlip>
                  <a:blip r:embed="rId3"/>
                </a:buBlip>
                <a:defRPr/>
              </a:pPr>
              <a:r>
                <a:rPr kumimoji="0" lang="en-US" sz="1400" b="0" i="0" u="none" strike="noStrike" kern="1200" cap="none" spc="0" normalizeH="0" baseline="0" noProof="0" dirty="0">
                  <a:ln>
                    <a:noFill/>
                  </a:ln>
                  <a:solidFill>
                    <a:srgbClr val="05C3AD"/>
                  </a:solidFill>
                  <a:effectLst/>
                  <a:uLnTx/>
                  <a:uFillTx/>
                  <a:latin typeface="Poppins" panose="00000500000000000000" pitchFamily="2" charset="0"/>
                  <a:cs typeface="Poppins" panose="00000500000000000000" pitchFamily="2" charset="0"/>
                </a:rPr>
                <a:t>Independent of visa/immigration status</a:t>
              </a: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cs typeface="Poppins" panose="00000500000000000000" pitchFamily="2" charset="0"/>
                </a:rPr>
                <a:t>Generally, J-1 Interns/Trainees, Summer Work and Travel, Camp Counsellors, Au Pairs, Teachers and Researchers are automatically considered nonresidents for tax purposes for 2 out of the last 6 calendar years in the US</a:t>
              </a:r>
            </a:p>
            <a:p>
              <a:pPr marL="285750" marR="0" lvl="0" indent="-285750" algn="l" defTabSz="914400" rtl="0" eaLnBrk="1" fontAlgn="auto" latinLnBrk="0" hangingPunct="1">
                <a:lnSpc>
                  <a:spcPct val="150000"/>
                </a:lnSpc>
                <a:spcBef>
                  <a:spcPts val="0"/>
                </a:spcBef>
                <a:spcAft>
                  <a:spcPts val="0"/>
                </a:spcAft>
                <a:buClr>
                  <a:srgbClr val="05C3AD"/>
                </a:buClr>
                <a:buSzTx/>
                <a:buBlip>
                  <a:blip r:embed="rId3"/>
                </a:buBlip>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cs typeface="Poppins" panose="00000500000000000000" pitchFamily="2" charset="0"/>
                </a:rPr>
                <a:t>As a nonresident for tax purposes, different tax rules apply to you and you would need to complete different tax forms than a resident for tax purposes</a:t>
              </a:r>
            </a:p>
            <a:p>
              <a:pPr marL="285750" marR="0" lvl="0" indent="-285750" algn="l" defTabSz="914400" rtl="0" eaLnBrk="1" fontAlgn="auto" latinLnBrk="0" hangingPunct="1">
                <a:lnSpc>
                  <a:spcPct val="150000"/>
                </a:lnSpc>
                <a:spcBef>
                  <a:spcPts val="0"/>
                </a:spcBef>
                <a:spcAft>
                  <a:spcPts val="0"/>
                </a:spcAft>
                <a:buClr>
                  <a:srgbClr val="05C3AD"/>
                </a:buClr>
                <a:buSzTx/>
                <a:buBlip>
                  <a:blip r:embed="rId3"/>
                </a:buBlip>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cs typeface="Poppins" panose="00000500000000000000" pitchFamily="2" charset="0"/>
                </a:rPr>
                <a:t>If you've been in the US for longer than the 2 year period, the </a:t>
              </a:r>
              <a:r>
                <a:rPr lang="en-US" sz="1400" b="1" dirty="0">
                  <a:solidFill>
                    <a:srgbClr val="05C3AD"/>
                  </a:solidFill>
                  <a:latin typeface="Poppins" panose="00000500000000000000" pitchFamily="2" charset="0"/>
                  <a:cs typeface="Poppins" panose="00000500000000000000" pitchFamily="2" charset="0"/>
                </a:rPr>
                <a:t>Substantial Presence Test </a:t>
              </a: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cs typeface="Poppins" panose="00000500000000000000" pitchFamily="2" charset="0"/>
                </a:rPr>
                <a:t>will determine your tax residency – 183 days </a:t>
              </a:r>
            </a:p>
          </p:txBody>
        </p:sp>
      </p:grpSp>
      <p:pic>
        <p:nvPicPr>
          <p:cNvPr id="4" name="Picture 3">
            <a:extLst>
              <a:ext uri="{FF2B5EF4-FFF2-40B4-BE49-F238E27FC236}">
                <a16:creationId xmlns:a16="http://schemas.microsoft.com/office/drawing/2014/main" id="{136B0197-907C-41EC-1FAC-CF6030EA91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6" b="100000" l="9707" r="99549">
                        <a14:foregroundMark x1="77652" y1="66939" x2="77652" y2="66939"/>
                        <a14:foregroundMark x1="81716" y1="64490" x2="81716" y2="64490"/>
                        <a14:foregroundMark x1="74718" y1="69388" x2="74718" y2="69388"/>
                        <a14:foregroundMark x1="74041" y1="69388" x2="74041" y2="69388"/>
                        <a14:foregroundMark x1="67946" y1="71020" x2="67946" y2="71020"/>
                        <a14:foregroundMark x1="63431" y1="75510" x2="63431" y2="75510"/>
                        <a14:foregroundMark x1="58465" y1="75510" x2="58465" y2="75510"/>
                        <a14:foregroundMark x1="54853" y1="79184" x2="54853" y2="79184"/>
                        <a14:backgroundMark x1="68849" y1="73061" x2="68849" y2="73061"/>
                        <a14:backgroundMark x1="59594" y1="78776" x2="59594" y2="78776"/>
                      </a14:backgroundRemoval>
                    </a14:imgEffect>
                  </a14:imgLayer>
                </a14:imgProps>
              </a:ext>
            </a:extLst>
          </a:blip>
          <a:stretch>
            <a:fillRect/>
          </a:stretch>
        </p:blipFill>
        <p:spPr>
          <a:xfrm>
            <a:off x="6970553" y="2671949"/>
            <a:ext cx="4778979" cy="2643001"/>
          </a:xfrm>
          <a:prstGeom prst="roundRect">
            <a:avLst>
              <a:gd name="adj" fmla="val 4502"/>
            </a:avLst>
          </a:prstGeom>
        </p:spPr>
      </p:pic>
    </p:spTree>
    <p:extLst>
      <p:ext uri="{BB962C8B-B14F-4D97-AF65-F5344CB8AC3E}">
        <p14:creationId xmlns:p14="http://schemas.microsoft.com/office/powerpoint/2010/main" val="1661467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C3A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D5956D-1770-FF7E-CFBA-08A189B4C29C}"/>
              </a:ext>
            </a:extLst>
          </p:cNvPr>
          <p:cNvSpPr txBox="1"/>
          <p:nvPr/>
        </p:nvSpPr>
        <p:spPr>
          <a:xfrm>
            <a:off x="731838" y="2890391"/>
            <a:ext cx="53641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ource Serif Pro" panose="02040603050405020204" pitchFamily="18" charset="0"/>
                <a:ea typeface="Source Serif Pro" panose="02040603050405020204" pitchFamily="18" charset="0"/>
                <a:cs typeface="Calibri" panose="020F0502020204030204" pitchFamily="34" charset="0"/>
              </a:rPr>
              <a:t>Employment and receipt of </a:t>
            </a:r>
            <a:r>
              <a:rPr lang="en-US" sz="3200" dirty="0">
                <a:solidFill>
                  <a:srgbClr val="FFFFFF"/>
                </a:solidFill>
                <a:latin typeface="Source Serif Pro" panose="02040603050405020204" pitchFamily="18" charset="0"/>
                <a:ea typeface="Source Serif Pro" panose="02040603050405020204" pitchFamily="18" charset="0"/>
                <a:cs typeface="Calibri" panose="020F0502020204030204" pitchFamily="34" charset="0"/>
              </a:rPr>
              <a:t>US</a:t>
            </a:r>
            <a:r>
              <a:rPr kumimoji="0" lang="en-US" sz="3200" b="0" i="0" u="none" strike="noStrike" kern="1200" cap="none" spc="0" normalizeH="0" baseline="0" noProof="0" dirty="0">
                <a:ln>
                  <a:noFill/>
                </a:ln>
                <a:solidFill>
                  <a:srgbClr val="FFFFFF"/>
                </a:solidFill>
                <a:effectLst/>
                <a:uLnTx/>
                <a:uFillTx/>
                <a:latin typeface="Source Serif Pro" panose="02040603050405020204" pitchFamily="18" charset="0"/>
                <a:ea typeface="Source Serif Pro" panose="02040603050405020204" pitchFamily="18" charset="0"/>
                <a:cs typeface="Calibri" panose="020F0502020204030204" pitchFamily="34" charset="0"/>
              </a:rPr>
              <a:t> income during the year</a:t>
            </a:r>
          </a:p>
        </p:txBody>
      </p:sp>
      <p:sp>
        <p:nvSpPr>
          <p:cNvPr id="5" name="Rounded Rectangle 7">
            <a:extLst>
              <a:ext uri="{FF2B5EF4-FFF2-40B4-BE49-F238E27FC236}">
                <a16:creationId xmlns:a16="http://schemas.microsoft.com/office/drawing/2014/main" id="{905F64BC-E8B9-F0FB-64D1-9872BB00F234}"/>
              </a:ext>
            </a:extLst>
          </p:cNvPr>
          <p:cNvSpPr/>
          <p:nvPr/>
        </p:nvSpPr>
        <p:spPr>
          <a:xfrm>
            <a:off x="7842279" y="728662"/>
            <a:ext cx="3531929" cy="5364163"/>
          </a:xfrm>
          <a:custGeom>
            <a:avLst/>
            <a:gdLst>
              <a:gd name="connsiteX0" fmla="*/ 0 w 3531929"/>
              <a:gd name="connsiteY0" fmla="*/ 196199 h 5364163"/>
              <a:gd name="connsiteX1" fmla="*/ 196199 w 3531929"/>
              <a:gd name="connsiteY1" fmla="*/ 0 h 5364163"/>
              <a:gd name="connsiteX2" fmla="*/ 3335730 w 3531929"/>
              <a:gd name="connsiteY2" fmla="*/ 0 h 5364163"/>
              <a:gd name="connsiteX3" fmla="*/ 3531929 w 3531929"/>
              <a:gd name="connsiteY3" fmla="*/ 196199 h 5364163"/>
              <a:gd name="connsiteX4" fmla="*/ 3531929 w 3531929"/>
              <a:gd name="connsiteY4" fmla="*/ 5167964 h 5364163"/>
              <a:gd name="connsiteX5" fmla="*/ 3335730 w 3531929"/>
              <a:gd name="connsiteY5" fmla="*/ 5364163 h 5364163"/>
              <a:gd name="connsiteX6" fmla="*/ 196199 w 3531929"/>
              <a:gd name="connsiteY6" fmla="*/ 5364163 h 5364163"/>
              <a:gd name="connsiteX7" fmla="*/ 0 w 3531929"/>
              <a:gd name="connsiteY7" fmla="*/ 5167964 h 5364163"/>
              <a:gd name="connsiteX8" fmla="*/ 0 w 3531929"/>
              <a:gd name="connsiteY8" fmla="*/ 196199 h 536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29" h="5364163" extrusionOk="0">
                <a:moveTo>
                  <a:pt x="0" y="196199"/>
                </a:moveTo>
                <a:cubicBezTo>
                  <a:pt x="-17521" y="77034"/>
                  <a:pt x="79835" y="3005"/>
                  <a:pt x="196199" y="0"/>
                </a:cubicBezTo>
                <a:cubicBezTo>
                  <a:pt x="1291811" y="132882"/>
                  <a:pt x="2816964" y="-84951"/>
                  <a:pt x="3335730" y="0"/>
                </a:cubicBezTo>
                <a:cubicBezTo>
                  <a:pt x="3430484" y="13285"/>
                  <a:pt x="3530372" y="96449"/>
                  <a:pt x="3531929" y="196199"/>
                </a:cubicBezTo>
                <a:cubicBezTo>
                  <a:pt x="3552116" y="2518630"/>
                  <a:pt x="3684409" y="2768688"/>
                  <a:pt x="3531929" y="5167964"/>
                </a:cubicBezTo>
                <a:cubicBezTo>
                  <a:pt x="3545279" y="5277906"/>
                  <a:pt x="3446453" y="5359297"/>
                  <a:pt x="3335730" y="5364163"/>
                </a:cubicBezTo>
                <a:cubicBezTo>
                  <a:pt x="2118745" y="5451802"/>
                  <a:pt x="1498427" y="5291484"/>
                  <a:pt x="196199" y="5364163"/>
                </a:cubicBezTo>
                <a:cubicBezTo>
                  <a:pt x="87118" y="5357267"/>
                  <a:pt x="-7007" y="5286060"/>
                  <a:pt x="0" y="5167964"/>
                </a:cubicBezTo>
                <a:cubicBezTo>
                  <a:pt x="-38581" y="2688566"/>
                  <a:pt x="63341" y="1784602"/>
                  <a:pt x="0" y="196199"/>
                </a:cubicBezTo>
                <a:close/>
              </a:path>
            </a:pathLst>
          </a:custGeom>
          <a:noFill/>
          <a:ln>
            <a:solidFill>
              <a:schemeClr val="bg2"/>
            </a:solidFill>
            <a:extLst>
              <a:ext uri="{C807C97D-BFC1-408E-A445-0C87EB9F89A2}">
                <ask:lineSketchStyleProps xmlns:ask="http://schemas.microsoft.com/office/drawing/2018/sketchyshapes" sd="1219033472">
                  <a:prstGeom prst="roundRect">
                    <a:avLst>
                      <a:gd name="adj" fmla="val 5555"/>
                    </a:avLst>
                  </a:prstGeom>
                  <ask:type>
                    <ask:lineSketchCurved/>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sp>
        <p:nvSpPr>
          <p:cNvPr id="6" name="Rounded Rectangle 32">
            <a:extLst>
              <a:ext uri="{FF2B5EF4-FFF2-40B4-BE49-F238E27FC236}">
                <a16:creationId xmlns:a16="http://schemas.microsoft.com/office/drawing/2014/main" id="{E6139CED-EDC8-35E2-5F11-4C707FD59262}"/>
              </a:ext>
            </a:extLst>
          </p:cNvPr>
          <p:cNvSpPr/>
          <p:nvPr/>
        </p:nvSpPr>
        <p:spPr>
          <a:xfrm>
            <a:off x="6186704" y="1352550"/>
            <a:ext cx="4451850" cy="4288874"/>
          </a:xfrm>
          <a:prstGeom prst="roundRect">
            <a:avLst>
              <a:gd name="adj" fmla="val 5555"/>
            </a:avLst>
          </a:prstGeom>
          <a:blipFill dpi="0" rotWithShape="1">
            <a:blip r:embed="rId2"/>
            <a:srcRect/>
            <a:stretch>
              <a:fillRect/>
            </a:stretch>
          </a:blipFill>
          <a:ln>
            <a:noFill/>
            <a:extLst>
              <a:ext uri="{C807C97D-BFC1-408E-A445-0C87EB9F89A2}">
                <ask:lineSketchStyleProps xmlns:ask="http://schemas.microsoft.com/office/drawing/2018/sketchyshapes" sd="1219033472">
                  <a:custGeom>
                    <a:avLst/>
                    <a:gdLst>
                      <a:gd name="connsiteX0" fmla="*/ 0 w 3630240"/>
                      <a:gd name="connsiteY0" fmla="*/ 201660 h 4882049"/>
                      <a:gd name="connsiteX1" fmla="*/ 201660 w 3630240"/>
                      <a:gd name="connsiteY1" fmla="*/ 0 h 4882049"/>
                      <a:gd name="connsiteX2" fmla="*/ 3428580 w 3630240"/>
                      <a:gd name="connsiteY2" fmla="*/ 0 h 4882049"/>
                      <a:gd name="connsiteX3" fmla="*/ 3630240 w 3630240"/>
                      <a:gd name="connsiteY3" fmla="*/ 201660 h 4882049"/>
                      <a:gd name="connsiteX4" fmla="*/ 3630240 w 3630240"/>
                      <a:gd name="connsiteY4" fmla="*/ 4680389 h 4882049"/>
                      <a:gd name="connsiteX5" fmla="*/ 3428580 w 3630240"/>
                      <a:gd name="connsiteY5" fmla="*/ 4882049 h 4882049"/>
                      <a:gd name="connsiteX6" fmla="*/ 201660 w 3630240"/>
                      <a:gd name="connsiteY6" fmla="*/ 4882049 h 4882049"/>
                      <a:gd name="connsiteX7" fmla="*/ 0 w 3630240"/>
                      <a:gd name="connsiteY7" fmla="*/ 4680389 h 4882049"/>
                      <a:gd name="connsiteX8" fmla="*/ 0 w 3630240"/>
                      <a:gd name="connsiteY8" fmla="*/ 201660 h 488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0240" h="4882049" extrusionOk="0">
                        <a:moveTo>
                          <a:pt x="0" y="201660"/>
                        </a:moveTo>
                        <a:cubicBezTo>
                          <a:pt x="-15559" y="80689"/>
                          <a:pt x="76325" y="5240"/>
                          <a:pt x="201660" y="0"/>
                        </a:cubicBezTo>
                        <a:cubicBezTo>
                          <a:pt x="669105" y="132882"/>
                          <a:pt x="2862312" y="-84951"/>
                          <a:pt x="3428580" y="0"/>
                        </a:cubicBezTo>
                        <a:cubicBezTo>
                          <a:pt x="3532273" y="7501"/>
                          <a:pt x="3627033" y="108011"/>
                          <a:pt x="3630240" y="201660"/>
                        </a:cubicBezTo>
                        <a:cubicBezTo>
                          <a:pt x="3650427" y="1346961"/>
                          <a:pt x="3782720" y="4156182"/>
                          <a:pt x="3630240" y="4680389"/>
                        </a:cubicBezTo>
                        <a:cubicBezTo>
                          <a:pt x="3651055" y="4794232"/>
                          <a:pt x="3544611" y="4872465"/>
                          <a:pt x="3428580" y="4882049"/>
                        </a:cubicBezTo>
                        <a:cubicBezTo>
                          <a:pt x="2103106" y="4969688"/>
                          <a:pt x="1090542" y="4809370"/>
                          <a:pt x="201660" y="4882049"/>
                        </a:cubicBezTo>
                        <a:cubicBezTo>
                          <a:pt x="88324" y="4863336"/>
                          <a:pt x="-2419" y="4795125"/>
                          <a:pt x="0" y="4680389"/>
                        </a:cubicBezTo>
                        <a:cubicBezTo>
                          <a:pt x="-38581" y="3209407"/>
                          <a:pt x="63341" y="2070872"/>
                          <a:pt x="0" y="201660"/>
                        </a:cubicBezTo>
                        <a:close/>
                      </a:path>
                    </a:pathLst>
                  </a:custGeom>
                  <ask:type>
                    <ask:lineSketchNon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G" sz="1800" b="0" i="0" u="none" strike="noStrike" kern="1200" cap="none" spc="0" normalizeH="0" baseline="0" noProof="0">
              <a:ln>
                <a:noFill/>
              </a:ln>
              <a:solidFill>
                <a:srgbClr val="FBEBEC"/>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02F93F6A-2096-5AEB-954F-8C4A8F9189BA}"/>
              </a:ext>
            </a:extLst>
          </p:cNvPr>
          <p:cNvPicPr>
            <a:picLocks noChangeAspect="1"/>
          </p:cNvPicPr>
          <p:nvPr/>
        </p:nvPicPr>
        <p:blipFill>
          <a:blip r:embed="rId3">
            <a:alphaModFix amt="10000"/>
          </a:blip>
          <a:stretch>
            <a:fillRect/>
          </a:stretch>
        </p:blipFill>
        <p:spPr>
          <a:xfrm>
            <a:off x="360987" y="558541"/>
            <a:ext cx="3988735" cy="5364161"/>
          </a:xfrm>
          <a:prstGeom prst="rect">
            <a:avLst/>
          </a:prstGeom>
        </p:spPr>
      </p:pic>
    </p:spTree>
    <p:extLst>
      <p:ext uri="{BB962C8B-B14F-4D97-AF65-F5344CB8AC3E}">
        <p14:creationId xmlns:p14="http://schemas.microsoft.com/office/powerpoint/2010/main" val="3062860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ED5FF8F-F450-0510-9573-7F113BED2CD7}"/>
              </a:ext>
            </a:extLst>
          </p:cNvPr>
          <p:cNvGrpSpPr/>
          <p:nvPr/>
        </p:nvGrpSpPr>
        <p:grpSpPr>
          <a:xfrm>
            <a:off x="677410" y="958472"/>
            <a:ext cx="8771858" cy="5470841"/>
            <a:chOff x="731839" y="728663"/>
            <a:chExt cx="8771858" cy="5470841"/>
          </a:xfrm>
        </p:grpSpPr>
        <p:sp>
          <p:nvSpPr>
            <p:cNvPr id="6" name="TextBox 5">
              <a:extLst>
                <a:ext uri="{FF2B5EF4-FFF2-40B4-BE49-F238E27FC236}">
                  <a16:creationId xmlns:a16="http://schemas.microsoft.com/office/drawing/2014/main" id="{CD1CEA82-B6F9-30B3-3CD3-E79F65627211}"/>
                </a:ext>
              </a:extLst>
            </p:cNvPr>
            <p:cNvSpPr txBox="1"/>
            <p:nvPr/>
          </p:nvSpPr>
          <p:spPr>
            <a:xfrm>
              <a:off x="731839" y="728663"/>
              <a:ext cx="87718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4000" b="0" i="0" u="none" strike="noStrike" kern="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Arial"/>
                  <a:sym typeface="Arial"/>
                </a:rPr>
                <a:t>Federal tax withholding</a:t>
              </a:r>
            </a:p>
          </p:txBody>
        </p:sp>
        <p:sp>
          <p:nvSpPr>
            <p:cNvPr id="7" name="TextBox 6">
              <a:extLst>
                <a:ext uri="{FF2B5EF4-FFF2-40B4-BE49-F238E27FC236}">
                  <a16:creationId xmlns:a16="http://schemas.microsoft.com/office/drawing/2014/main" id="{C38B668F-79D4-8A06-617F-E1494238AFFA}"/>
                </a:ext>
              </a:extLst>
            </p:cNvPr>
            <p:cNvSpPr txBox="1"/>
            <p:nvPr/>
          </p:nvSpPr>
          <p:spPr>
            <a:xfrm>
              <a:off x="731839" y="1613377"/>
              <a:ext cx="6388408" cy="458612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Nonresidents for tax purposes should usually be taxed at the graduated tax rates of withholding unless they have income exempt from withholding due to a tax treaty</a:t>
              </a: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endPar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1"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This means that you will pay Federal tax withholding from 10% upwards depending on the level of your income during the year</a:t>
              </a: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endPar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Nonresidents for tax cannot use the standard deduction (exemption being Indian Students, Trainees and Business Apprentices)</a:t>
              </a: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endPar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FFFFFF"/>
                </a:buClr>
                <a:buSzPts val="1600"/>
                <a:buFontTx/>
                <a:buBlip>
                  <a:blip r:embed="rId3"/>
                </a:buBlip>
                <a:tabLst/>
                <a:defRPr/>
              </a:pPr>
              <a:r>
                <a:rPr kumimoji="0" lang="en-US"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If you are a J1 Au Pair who is not being taxed on your host family payments, you should set aside 10-12% of your income as you may need to pay this to the IRS upon filing your tax return</a:t>
              </a:r>
            </a:p>
          </p:txBody>
        </p:sp>
      </p:grpSp>
      <p:pic>
        <p:nvPicPr>
          <p:cNvPr id="2" name="Picture 1">
            <a:extLst>
              <a:ext uri="{FF2B5EF4-FFF2-40B4-BE49-F238E27FC236}">
                <a16:creationId xmlns:a16="http://schemas.microsoft.com/office/drawing/2014/main" id="{5E5C270B-0CDB-CA90-95F5-97DCA4C3301B}"/>
              </a:ext>
            </a:extLst>
          </p:cNvPr>
          <p:cNvPicPr>
            <a:picLocks noChangeAspect="1"/>
          </p:cNvPicPr>
          <p:nvPr/>
        </p:nvPicPr>
        <p:blipFill>
          <a:blip r:embed="rId4">
            <a:alphaModFix amt="5000"/>
          </a:blip>
          <a:stretch>
            <a:fillRect/>
          </a:stretch>
        </p:blipFill>
        <p:spPr>
          <a:xfrm>
            <a:off x="7145493" y="653594"/>
            <a:ext cx="3988736" cy="5364163"/>
          </a:xfrm>
          <a:prstGeom prst="rect">
            <a:avLst/>
          </a:prstGeom>
        </p:spPr>
      </p:pic>
      <p:graphicFrame>
        <p:nvGraphicFramePr>
          <p:cNvPr id="8" name="Table 5">
            <a:extLst>
              <a:ext uri="{FF2B5EF4-FFF2-40B4-BE49-F238E27FC236}">
                <a16:creationId xmlns:a16="http://schemas.microsoft.com/office/drawing/2014/main" id="{DA938DAE-8295-C2C0-433A-A1D9B736E8D7}"/>
              </a:ext>
            </a:extLst>
          </p:cNvPr>
          <p:cNvGraphicFramePr>
            <a:graphicFrameLocks noGrp="1"/>
          </p:cNvGraphicFramePr>
          <p:nvPr>
            <p:extLst>
              <p:ext uri="{D42A27DB-BD31-4B8C-83A1-F6EECF244321}">
                <p14:modId xmlns:p14="http://schemas.microsoft.com/office/powerpoint/2010/main" val="3483773295"/>
              </p:ext>
            </p:extLst>
          </p:nvPr>
        </p:nvGraphicFramePr>
        <p:xfrm>
          <a:off x="7257854" y="1704464"/>
          <a:ext cx="3956050" cy="4136312"/>
        </p:xfrm>
        <a:graphic>
          <a:graphicData uri="http://schemas.openxmlformats.org/drawingml/2006/table">
            <a:tbl>
              <a:tblPr firstRow="1" bandRow="1">
                <a:tableStyleId>{5C22544A-7EE6-4342-B048-85BDC9FD1C3A}</a:tableStyleId>
              </a:tblPr>
              <a:tblGrid>
                <a:gridCol w="1978025">
                  <a:extLst>
                    <a:ext uri="{9D8B030D-6E8A-4147-A177-3AD203B41FA5}">
                      <a16:colId xmlns:a16="http://schemas.microsoft.com/office/drawing/2014/main" val="3434490333"/>
                    </a:ext>
                  </a:extLst>
                </a:gridCol>
                <a:gridCol w="1978025">
                  <a:extLst>
                    <a:ext uri="{9D8B030D-6E8A-4147-A177-3AD203B41FA5}">
                      <a16:colId xmlns:a16="http://schemas.microsoft.com/office/drawing/2014/main" val="2722624283"/>
                    </a:ext>
                  </a:extLst>
                </a:gridCol>
              </a:tblGrid>
              <a:tr h="517039">
                <a:tc>
                  <a:txBody>
                    <a:bodyPr/>
                    <a:lstStyle/>
                    <a:p>
                      <a:pPr marL="0" marR="0" algn="ctr" defTabSz="914400" rtl="0" eaLnBrk="1" latinLnBrk="0" hangingPunct="1">
                        <a:lnSpc>
                          <a:spcPct val="107000"/>
                        </a:lnSpc>
                        <a:spcBef>
                          <a:spcPts val="0"/>
                        </a:spcBef>
                        <a:spcAft>
                          <a:spcPts val="0"/>
                        </a:spcAft>
                        <a:buClr>
                          <a:srgbClr val="000000"/>
                        </a:buClr>
                        <a:buFont typeface="Arial"/>
                      </a:pPr>
                      <a:r>
                        <a:rPr lang="en-IE" sz="1000" b="1" i="0" kern="1200" dirty="0">
                          <a:solidFill>
                            <a:schemeClr val="accent2"/>
                          </a:solidFill>
                          <a:effectLst/>
                          <a:latin typeface="Poppins SemiBold" pitchFamily="2" charset="77"/>
                          <a:ea typeface="+mn-ea"/>
                          <a:cs typeface="Poppins SemiBold" pitchFamily="2" charset="77"/>
                          <a:sym typeface="Arial"/>
                        </a:rPr>
                        <a:t>Tax Rate</a:t>
                      </a:r>
                    </a:p>
                  </a:txBody>
                  <a:tcPr marL="18206" marR="182064" marT="29130" marB="29130" anchor="ctr">
                    <a:solidFill>
                      <a:schemeClr val="tx1"/>
                    </a:solidFill>
                  </a:tcPr>
                </a:tc>
                <a:tc>
                  <a:txBody>
                    <a:bodyPr/>
                    <a:lstStyle/>
                    <a:p>
                      <a:pPr marL="0" marR="0" algn="ctr" defTabSz="914400" rtl="0" eaLnBrk="1" latinLnBrk="0" hangingPunct="1">
                        <a:lnSpc>
                          <a:spcPct val="107000"/>
                        </a:lnSpc>
                        <a:spcBef>
                          <a:spcPts val="0"/>
                        </a:spcBef>
                        <a:spcAft>
                          <a:spcPts val="0"/>
                        </a:spcAft>
                        <a:buClr>
                          <a:srgbClr val="000000"/>
                        </a:buClr>
                        <a:buFont typeface="Arial"/>
                      </a:pPr>
                      <a:r>
                        <a:rPr lang="en-IE" sz="1000" b="1" i="0" kern="1200" dirty="0">
                          <a:solidFill>
                            <a:schemeClr val="accent2"/>
                          </a:solidFill>
                          <a:effectLst/>
                          <a:latin typeface="Poppins SemiBold" pitchFamily="2" charset="77"/>
                          <a:ea typeface="+mn-ea"/>
                          <a:cs typeface="Poppins SemiBold" pitchFamily="2" charset="77"/>
                          <a:sym typeface="Arial"/>
                        </a:rPr>
                        <a:t>Single</a:t>
                      </a:r>
                    </a:p>
                  </a:txBody>
                  <a:tcPr marL="18206" marR="182064" marT="29130" marB="29130" anchor="ctr">
                    <a:solidFill>
                      <a:schemeClr val="tx1"/>
                    </a:solidFill>
                  </a:tcPr>
                </a:tc>
                <a:extLst>
                  <a:ext uri="{0D108BD9-81ED-4DB2-BD59-A6C34878D82A}">
                    <a16:rowId xmlns:a16="http://schemas.microsoft.com/office/drawing/2014/main" val="3792983088"/>
                  </a:ext>
                </a:extLst>
              </a:tr>
              <a:tr h="517039">
                <a:tc>
                  <a:txBody>
                    <a:bodyPr/>
                    <a:lstStyle/>
                    <a:p>
                      <a:pPr algn="l"/>
                      <a:r>
                        <a:rPr lang="en-IE" sz="1100" b="1" dirty="0">
                          <a:effectLst/>
                          <a:latin typeface="Poppins" panose="00000500000000000000" pitchFamily="2" charset="0"/>
                          <a:cs typeface="Poppins" panose="00000500000000000000" pitchFamily="2" charset="0"/>
                        </a:rPr>
                        <a:t>10%</a:t>
                      </a:r>
                    </a:p>
                  </a:txBody>
                  <a:tcPr marL="18206" marR="182064" marT="54619" marB="43695" anchor="ctr">
                    <a:solidFill>
                      <a:srgbClr val="ECF2F7"/>
                    </a:solidFill>
                  </a:tcPr>
                </a:tc>
                <a:tc>
                  <a:txBody>
                    <a:bodyPr/>
                    <a:lstStyle/>
                    <a:p>
                      <a:pPr algn="l"/>
                      <a:r>
                        <a:rPr lang="en-IE" sz="1100">
                          <a:effectLst/>
                          <a:latin typeface="Poppins" panose="00000500000000000000" pitchFamily="2" charset="0"/>
                          <a:cs typeface="Poppins" panose="00000500000000000000" pitchFamily="2" charset="0"/>
                        </a:rPr>
                        <a:t>$11,600 or less</a:t>
                      </a:r>
                    </a:p>
                  </a:txBody>
                  <a:tcPr marL="18206" marR="182064" marT="54619" marB="43695" anchor="ctr">
                    <a:solidFill>
                      <a:srgbClr val="ECF2F7"/>
                    </a:solidFill>
                  </a:tcPr>
                </a:tc>
                <a:extLst>
                  <a:ext uri="{0D108BD9-81ED-4DB2-BD59-A6C34878D82A}">
                    <a16:rowId xmlns:a16="http://schemas.microsoft.com/office/drawing/2014/main" val="3215087203"/>
                  </a:ext>
                </a:extLst>
              </a:tr>
              <a:tr h="517039">
                <a:tc>
                  <a:txBody>
                    <a:bodyPr/>
                    <a:lstStyle/>
                    <a:p>
                      <a:pPr algn="l"/>
                      <a:r>
                        <a:rPr lang="en-IE" sz="1100" b="1" dirty="0">
                          <a:effectLst/>
                          <a:latin typeface="Poppins" panose="00000500000000000000" pitchFamily="2" charset="0"/>
                          <a:cs typeface="Poppins" panose="00000500000000000000" pitchFamily="2" charset="0"/>
                        </a:rPr>
                        <a:t>12%</a:t>
                      </a:r>
                    </a:p>
                  </a:txBody>
                  <a:tcPr marL="18206" marR="182064" marT="43695" marB="43695" anchor="ctr">
                    <a:solidFill>
                      <a:srgbClr val="ECF2F7"/>
                    </a:solidFill>
                  </a:tcPr>
                </a:tc>
                <a:tc>
                  <a:txBody>
                    <a:bodyPr/>
                    <a:lstStyle/>
                    <a:p>
                      <a:pPr algn="l"/>
                      <a:r>
                        <a:rPr lang="en-IE" sz="1100" dirty="0">
                          <a:effectLst/>
                          <a:latin typeface="Poppins" panose="00000500000000000000" pitchFamily="2" charset="0"/>
                          <a:cs typeface="Poppins" panose="00000500000000000000" pitchFamily="2" charset="0"/>
                        </a:rPr>
                        <a:t>$11,601 to $47,150</a:t>
                      </a:r>
                    </a:p>
                  </a:txBody>
                  <a:tcPr marL="18206" marR="182064" marT="43695" marB="43695" anchor="ctr">
                    <a:solidFill>
                      <a:srgbClr val="ECF2F7"/>
                    </a:solidFill>
                  </a:tcPr>
                </a:tc>
                <a:extLst>
                  <a:ext uri="{0D108BD9-81ED-4DB2-BD59-A6C34878D82A}">
                    <a16:rowId xmlns:a16="http://schemas.microsoft.com/office/drawing/2014/main" val="421268267"/>
                  </a:ext>
                </a:extLst>
              </a:tr>
              <a:tr h="517039">
                <a:tc>
                  <a:txBody>
                    <a:bodyPr/>
                    <a:lstStyle/>
                    <a:p>
                      <a:pPr algn="l"/>
                      <a:r>
                        <a:rPr lang="en-IE" sz="1100" b="1">
                          <a:effectLst/>
                          <a:latin typeface="Poppins" panose="00000500000000000000" pitchFamily="2" charset="0"/>
                          <a:cs typeface="Poppins" panose="00000500000000000000" pitchFamily="2" charset="0"/>
                        </a:rPr>
                        <a:t>22%</a:t>
                      </a:r>
                    </a:p>
                  </a:txBody>
                  <a:tcPr marL="18206" marR="182064" marT="43695" marB="43695" anchor="ctr">
                    <a:solidFill>
                      <a:srgbClr val="ECF2F7"/>
                    </a:solidFill>
                  </a:tcPr>
                </a:tc>
                <a:tc>
                  <a:txBody>
                    <a:bodyPr/>
                    <a:lstStyle/>
                    <a:p>
                      <a:pPr algn="l"/>
                      <a:r>
                        <a:rPr lang="en-IE" sz="1100" dirty="0">
                          <a:effectLst/>
                          <a:latin typeface="Poppins" panose="00000500000000000000" pitchFamily="2" charset="0"/>
                          <a:cs typeface="Poppins" panose="00000500000000000000" pitchFamily="2" charset="0"/>
                        </a:rPr>
                        <a:t>$47,151 to $100,525</a:t>
                      </a:r>
                    </a:p>
                  </a:txBody>
                  <a:tcPr marL="18206" marR="182064" marT="43695" marB="43695" anchor="ctr">
                    <a:solidFill>
                      <a:srgbClr val="ECF2F7"/>
                    </a:solidFill>
                  </a:tcPr>
                </a:tc>
                <a:extLst>
                  <a:ext uri="{0D108BD9-81ED-4DB2-BD59-A6C34878D82A}">
                    <a16:rowId xmlns:a16="http://schemas.microsoft.com/office/drawing/2014/main" val="6168207"/>
                  </a:ext>
                </a:extLst>
              </a:tr>
              <a:tr h="517039">
                <a:tc>
                  <a:txBody>
                    <a:bodyPr/>
                    <a:lstStyle/>
                    <a:p>
                      <a:pPr algn="l"/>
                      <a:r>
                        <a:rPr lang="en-IE" sz="1100" b="1" dirty="0">
                          <a:effectLst/>
                          <a:latin typeface="Poppins" panose="00000500000000000000" pitchFamily="2" charset="0"/>
                          <a:cs typeface="Poppins" panose="00000500000000000000" pitchFamily="2" charset="0"/>
                        </a:rPr>
                        <a:t>24%</a:t>
                      </a:r>
                    </a:p>
                  </a:txBody>
                  <a:tcPr marL="18206" marR="182064" marT="43695" marB="43695" anchor="ctr">
                    <a:solidFill>
                      <a:srgbClr val="ECF2F7"/>
                    </a:solidFill>
                  </a:tcPr>
                </a:tc>
                <a:tc>
                  <a:txBody>
                    <a:bodyPr/>
                    <a:lstStyle/>
                    <a:p>
                      <a:pPr algn="l"/>
                      <a:r>
                        <a:rPr lang="en-IE" sz="1100" dirty="0">
                          <a:effectLst/>
                          <a:latin typeface="Poppins" panose="00000500000000000000" pitchFamily="2" charset="0"/>
                          <a:cs typeface="Poppins" panose="00000500000000000000" pitchFamily="2" charset="0"/>
                        </a:rPr>
                        <a:t>$100,526 to $191,950</a:t>
                      </a:r>
                    </a:p>
                  </a:txBody>
                  <a:tcPr marL="18206" marR="182064" marT="43695" marB="43695" anchor="ctr">
                    <a:solidFill>
                      <a:srgbClr val="ECF2F7"/>
                    </a:solidFill>
                  </a:tcPr>
                </a:tc>
                <a:extLst>
                  <a:ext uri="{0D108BD9-81ED-4DB2-BD59-A6C34878D82A}">
                    <a16:rowId xmlns:a16="http://schemas.microsoft.com/office/drawing/2014/main" val="3574233627"/>
                  </a:ext>
                </a:extLst>
              </a:tr>
              <a:tr h="517039">
                <a:tc>
                  <a:txBody>
                    <a:bodyPr/>
                    <a:lstStyle/>
                    <a:p>
                      <a:pPr algn="l"/>
                      <a:r>
                        <a:rPr lang="en-IE" sz="1100" b="1">
                          <a:effectLst/>
                          <a:latin typeface="Poppins" panose="00000500000000000000" pitchFamily="2" charset="0"/>
                          <a:cs typeface="Poppins" panose="00000500000000000000" pitchFamily="2" charset="0"/>
                        </a:rPr>
                        <a:t>32%</a:t>
                      </a:r>
                    </a:p>
                  </a:txBody>
                  <a:tcPr marL="18206" marR="182064" marT="43695" marB="43695" anchor="ctr">
                    <a:solidFill>
                      <a:srgbClr val="ECF2F7"/>
                    </a:solidFill>
                  </a:tcPr>
                </a:tc>
                <a:tc>
                  <a:txBody>
                    <a:bodyPr/>
                    <a:lstStyle/>
                    <a:p>
                      <a:pPr algn="l"/>
                      <a:r>
                        <a:rPr lang="en-IE" sz="1100" dirty="0">
                          <a:effectLst/>
                          <a:latin typeface="Poppins" panose="00000500000000000000" pitchFamily="2" charset="0"/>
                          <a:cs typeface="Poppins" panose="00000500000000000000" pitchFamily="2" charset="0"/>
                        </a:rPr>
                        <a:t>$191,951 to $243,725</a:t>
                      </a:r>
                    </a:p>
                  </a:txBody>
                  <a:tcPr marL="18206" marR="182064" marT="43695" marB="43695" anchor="ctr">
                    <a:solidFill>
                      <a:srgbClr val="ECF2F7"/>
                    </a:solidFill>
                  </a:tcPr>
                </a:tc>
                <a:extLst>
                  <a:ext uri="{0D108BD9-81ED-4DB2-BD59-A6C34878D82A}">
                    <a16:rowId xmlns:a16="http://schemas.microsoft.com/office/drawing/2014/main" val="1079529403"/>
                  </a:ext>
                </a:extLst>
              </a:tr>
              <a:tr h="517039">
                <a:tc>
                  <a:txBody>
                    <a:bodyPr/>
                    <a:lstStyle/>
                    <a:p>
                      <a:pPr algn="l"/>
                      <a:r>
                        <a:rPr lang="en-IE" sz="1100" b="1">
                          <a:effectLst/>
                          <a:latin typeface="Poppins" panose="00000500000000000000" pitchFamily="2" charset="0"/>
                          <a:cs typeface="Poppins" panose="00000500000000000000" pitchFamily="2" charset="0"/>
                        </a:rPr>
                        <a:t>35%</a:t>
                      </a:r>
                    </a:p>
                  </a:txBody>
                  <a:tcPr marL="18206" marR="182064" marT="43695" marB="43695" anchor="ctr">
                    <a:solidFill>
                      <a:srgbClr val="ECF2F7"/>
                    </a:solidFill>
                  </a:tcPr>
                </a:tc>
                <a:tc>
                  <a:txBody>
                    <a:bodyPr/>
                    <a:lstStyle/>
                    <a:p>
                      <a:pPr algn="l"/>
                      <a:r>
                        <a:rPr lang="en-IE" sz="1100" dirty="0">
                          <a:effectLst/>
                          <a:latin typeface="Poppins" panose="00000500000000000000" pitchFamily="2" charset="0"/>
                          <a:cs typeface="Poppins" panose="00000500000000000000" pitchFamily="2" charset="0"/>
                        </a:rPr>
                        <a:t>$243,726 to $609,350</a:t>
                      </a:r>
                    </a:p>
                  </a:txBody>
                  <a:tcPr marL="18206" marR="182064" marT="43695" marB="43695" anchor="ctr">
                    <a:solidFill>
                      <a:srgbClr val="ECF2F7"/>
                    </a:solidFill>
                  </a:tcPr>
                </a:tc>
                <a:extLst>
                  <a:ext uri="{0D108BD9-81ED-4DB2-BD59-A6C34878D82A}">
                    <a16:rowId xmlns:a16="http://schemas.microsoft.com/office/drawing/2014/main" val="380067278"/>
                  </a:ext>
                </a:extLst>
              </a:tr>
              <a:tr h="517039">
                <a:tc>
                  <a:txBody>
                    <a:bodyPr/>
                    <a:lstStyle/>
                    <a:p>
                      <a:pPr algn="l"/>
                      <a:r>
                        <a:rPr lang="en-IE" sz="1100" b="1">
                          <a:effectLst/>
                          <a:latin typeface="Poppins" panose="00000500000000000000" pitchFamily="2" charset="0"/>
                          <a:cs typeface="Poppins" panose="00000500000000000000" pitchFamily="2" charset="0"/>
                        </a:rPr>
                        <a:t>37%</a:t>
                      </a:r>
                    </a:p>
                  </a:txBody>
                  <a:tcPr marL="18206" marR="182064" marT="43695" marB="43695" anchor="ctr">
                    <a:solidFill>
                      <a:srgbClr val="ECF2F7"/>
                    </a:solidFill>
                  </a:tcPr>
                </a:tc>
                <a:tc>
                  <a:txBody>
                    <a:bodyPr/>
                    <a:lstStyle/>
                    <a:p>
                      <a:pPr algn="l"/>
                      <a:r>
                        <a:rPr lang="en-IE" sz="1100" dirty="0">
                          <a:effectLst/>
                          <a:latin typeface="Poppins" panose="00000500000000000000" pitchFamily="2" charset="0"/>
                          <a:cs typeface="Poppins" panose="00000500000000000000" pitchFamily="2" charset="0"/>
                        </a:rPr>
                        <a:t>Over $609,350</a:t>
                      </a:r>
                    </a:p>
                  </a:txBody>
                  <a:tcPr marL="18206" marR="182064" marT="43695" marB="43695" anchor="ctr">
                    <a:solidFill>
                      <a:srgbClr val="ECF2F7"/>
                    </a:solidFill>
                  </a:tcPr>
                </a:tc>
                <a:extLst>
                  <a:ext uri="{0D108BD9-81ED-4DB2-BD59-A6C34878D82A}">
                    <a16:rowId xmlns:a16="http://schemas.microsoft.com/office/drawing/2014/main" val="1479765258"/>
                  </a:ext>
                </a:extLst>
              </a:tr>
            </a:tbl>
          </a:graphicData>
        </a:graphic>
      </p:graphicFrame>
    </p:spTree>
    <p:extLst>
      <p:ext uri="{BB962C8B-B14F-4D97-AF65-F5344CB8AC3E}">
        <p14:creationId xmlns:p14="http://schemas.microsoft.com/office/powerpoint/2010/main" val="25479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525DE02-3AFB-1C5F-B806-3CD23DF35A85}"/>
              </a:ext>
            </a:extLst>
          </p:cNvPr>
          <p:cNvPicPr>
            <a:picLocks noChangeAspect="1"/>
          </p:cNvPicPr>
          <p:nvPr/>
        </p:nvPicPr>
        <p:blipFill>
          <a:blip r:embed="rId3">
            <a:alphaModFix amt="5000"/>
          </a:blip>
          <a:stretch>
            <a:fillRect/>
          </a:stretch>
        </p:blipFill>
        <p:spPr>
          <a:xfrm>
            <a:off x="7145493" y="653594"/>
            <a:ext cx="3988736" cy="5364163"/>
          </a:xfrm>
          <a:prstGeom prst="rect">
            <a:avLst/>
          </a:prstGeom>
        </p:spPr>
      </p:pic>
      <p:grpSp>
        <p:nvGrpSpPr>
          <p:cNvPr id="5" name="Group 4">
            <a:extLst>
              <a:ext uri="{FF2B5EF4-FFF2-40B4-BE49-F238E27FC236}">
                <a16:creationId xmlns:a16="http://schemas.microsoft.com/office/drawing/2014/main" id="{3ED5FF8F-F450-0510-9573-7F113BED2CD7}"/>
              </a:ext>
            </a:extLst>
          </p:cNvPr>
          <p:cNvGrpSpPr/>
          <p:nvPr/>
        </p:nvGrpSpPr>
        <p:grpSpPr>
          <a:xfrm>
            <a:off x="677410" y="958472"/>
            <a:ext cx="8771858" cy="1494960"/>
            <a:chOff x="731839" y="728663"/>
            <a:chExt cx="8771858" cy="1494960"/>
          </a:xfrm>
        </p:grpSpPr>
        <p:sp>
          <p:nvSpPr>
            <p:cNvPr id="6" name="TextBox 5">
              <a:extLst>
                <a:ext uri="{FF2B5EF4-FFF2-40B4-BE49-F238E27FC236}">
                  <a16:creationId xmlns:a16="http://schemas.microsoft.com/office/drawing/2014/main" id="{CD1CEA82-B6F9-30B3-3CD3-E79F65627211}"/>
                </a:ext>
              </a:extLst>
            </p:cNvPr>
            <p:cNvSpPr txBox="1"/>
            <p:nvPr/>
          </p:nvSpPr>
          <p:spPr>
            <a:xfrm>
              <a:off x="731839" y="728663"/>
              <a:ext cx="87718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rPr>
                <a:t>FICA taxes</a:t>
              </a:r>
              <a:endParaRPr kumimoji="0" lang="en-IE" sz="3200" b="0" i="0" u="none" strike="noStrike" kern="1200" cap="none" spc="0" normalizeH="0" baseline="0" noProof="0" dirty="0">
                <a:ln>
                  <a:noFill/>
                </a:ln>
                <a:solidFill>
                  <a:srgbClr val="000F1D"/>
                </a:solidFill>
                <a:effectLst/>
                <a:uLnTx/>
                <a:uFillTx/>
                <a:latin typeface="Source Serif Pro" panose="02040603050405020204" pitchFamily="18" charset="0"/>
                <a:ea typeface="Source Serif Pro" panose="0204060305040502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38B668F-79D4-8A06-617F-E1494238AFFA}"/>
                </a:ext>
              </a:extLst>
            </p:cNvPr>
            <p:cNvSpPr txBox="1"/>
            <p:nvPr/>
          </p:nvSpPr>
          <p:spPr>
            <a:xfrm>
              <a:off x="731839" y="1918860"/>
              <a:ext cx="8020276" cy="3047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FFFFFF"/>
                </a:buClr>
                <a:buSzPts val="1600"/>
                <a:buFontTx/>
                <a:buNone/>
                <a:tabLst/>
                <a:defRPr/>
              </a:pPr>
              <a:endParaRPr kumimoji="0" lang="en-US" sz="1050" b="0" i="0" u="none" strike="noStrike" kern="1200" cap="none" spc="0" normalizeH="0" baseline="0" noProof="0" dirty="0">
                <a:ln>
                  <a:noFill/>
                </a:ln>
                <a:solidFill>
                  <a:srgbClr val="031C2B"/>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212805DC-FBA5-C9F3-E697-9FB2CE92B08F}"/>
              </a:ext>
            </a:extLst>
          </p:cNvPr>
          <p:cNvSpPr txBox="1"/>
          <p:nvPr/>
        </p:nvSpPr>
        <p:spPr>
          <a:xfrm>
            <a:off x="677410" y="1985884"/>
            <a:ext cx="5960174" cy="429348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IE" sz="1400" b="0" i="0" u="none" strike="noStrike" kern="1200" cap="none" spc="0" normalizeH="0" baseline="0" noProof="0" dirty="0" err="1">
                <a:ln>
                  <a:noFill/>
                </a:ln>
                <a:solidFill>
                  <a:srgbClr val="031C2B"/>
                </a:solidFill>
                <a:effectLst/>
                <a:uLnTx/>
                <a:uFillTx/>
                <a:latin typeface="Poppins" panose="00000500000000000000" pitchFamily="2" charset="0"/>
                <a:ea typeface="+mn-ea"/>
                <a:cs typeface="Poppins" panose="00000500000000000000" pitchFamily="2" charset="0"/>
              </a:rPr>
              <a:t>Nonresident</a:t>
            </a:r>
            <a:r>
              <a:rPr kumimoji="0" lang="en-IE"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 J1s </a:t>
            </a:r>
            <a:r>
              <a:rPr kumimoji="0" lang="en-IE" sz="1400" b="1"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should not be paying FICA</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endParaRPr kumimoji="0" lang="en-IE" sz="1400" b="1"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IE"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rPr>
              <a:t>H-1B, J-2 and TN visa-holders, are subject to FICA taxes from their first day of employment</a:t>
            </a: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endParaRPr kumimoji="0" lang="en-IE"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Usually only applied to off-campus employment</a:t>
            </a: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However, tax residents do pay</a:t>
            </a:r>
            <a:endParaRPr kumimoji="0" lang="en-IE"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endPar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Opportunity to claim back</a:t>
            </a:r>
            <a:endParaRPr kumimoji="0" lang="en-IE"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From employer</a:t>
            </a:r>
          </a:p>
          <a:p>
            <a:pPr marL="742950" marR="0" lvl="1" indent="-285750" algn="l" defTabSz="914400" rtl="0" eaLnBrk="1" fontAlgn="auto" latinLnBrk="0" hangingPunct="1">
              <a:lnSpc>
                <a:spcPct val="150000"/>
              </a:lnSpc>
              <a:spcBef>
                <a:spcPts val="0"/>
              </a:spcBef>
              <a:spcAft>
                <a:spcPts val="0"/>
              </a:spcAft>
              <a:buClr>
                <a:srgbClr val="05C3AD"/>
              </a:buClr>
              <a:buSzTx/>
              <a:buFontTx/>
              <a:buBlip>
                <a:blip r:embed="rId4"/>
              </a:buBlip>
              <a:tabLst/>
              <a:defRPr/>
            </a:pPr>
            <a:r>
              <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Via Form 843 &amp; Form 8316</a:t>
            </a:r>
            <a:endParaRPr kumimoji="0" lang="en-IE"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
                <a:srgbClr val="05C3AD"/>
              </a:buClr>
              <a:buSzTx/>
              <a:buFontTx/>
              <a:buBlip>
                <a:blip r:embed="rId4"/>
              </a:buBlip>
              <a:tabLst/>
              <a:defRPr/>
            </a:pPr>
            <a:endPar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IE" sz="1400" b="0"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IE" sz="1400" b="1" i="0" u="none" strike="noStrike" kern="1200" cap="none" spc="0" normalizeH="0" baseline="0" noProof="0" dirty="0">
              <a:ln>
                <a:noFill/>
              </a:ln>
              <a:solidFill>
                <a:srgbClr val="031C2B"/>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156264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8221DD6-1C36-189F-EA63-7496EE9EACE1}"/>
              </a:ext>
            </a:extLst>
          </p:cNvPr>
          <p:cNvGrpSpPr/>
          <p:nvPr/>
        </p:nvGrpSpPr>
        <p:grpSpPr>
          <a:xfrm>
            <a:off x="731836" y="934805"/>
            <a:ext cx="4371105" cy="4988389"/>
            <a:chOff x="731837" y="2607857"/>
            <a:chExt cx="4371105" cy="4988389"/>
          </a:xfrm>
        </p:grpSpPr>
        <p:sp>
          <p:nvSpPr>
            <p:cNvPr id="4" name="TextBox 3">
              <a:extLst>
                <a:ext uri="{FF2B5EF4-FFF2-40B4-BE49-F238E27FC236}">
                  <a16:creationId xmlns:a16="http://schemas.microsoft.com/office/drawing/2014/main" id="{D4191CD6-B088-CF3B-0529-7DDA34A55769}"/>
                </a:ext>
              </a:extLst>
            </p:cNvPr>
            <p:cNvSpPr txBox="1"/>
            <p:nvPr/>
          </p:nvSpPr>
          <p:spPr>
            <a:xfrm>
              <a:off x="731838" y="2607857"/>
              <a:ext cx="437110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31C2B"/>
                  </a:solidFill>
                  <a:effectLst/>
                  <a:uLnTx/>
                  <a:uFillTx/>
                  <a:latin typeface="Source Serif Pro" panose="02040603050405020204" pitchFamily="18" charset="0"/>
                  <a:ea typeface="Source Serif Pro" panose="02040603050405020204" pitchFamily="18" charset="0"/>
                  <a:cs typeface="Calibri" panose="020F0502020204030204" pitchFamily="34" charset="0"/>
                </a:rPr>
                <a:t>Comparison of impact of FICA taxes on employees</a:t>
              </a:r>
            </a:p>
          </p:txBody>
        </p:sp>
        <p:sp>
          <p:nvSpPr>
            <p:cNvPr id="8" name="TextBox 7">
              <a:extLst>
                <a:ext uri="{FF2B5EF4-FFF2-40B4-BE49-F238E27FC236}">
                  <a16:creationId xmlns:a16="http://schemas.microsoft.com/office/drawing/2014/main" id="{A1DAE8C8-0802-CA92-6190-BF75E52C5CB7}"/>
                </a:ext>
              </a:extLst>
            </p:cNvPr>
            <p:cNvSpPr txBox="1"/>
            <p:nvPr/>
          </p:nvSpPr>
          <p:spPr>
            <a:xfrm>
              <a:off x="731837" y="4302780"/>
              <a:ext cx="4371103" cy="32934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1360A0"/>
                </a:buClr>
                <a:buSzTx/>
                <a:buFontTx/>
                <a:buNone/>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If FICA taxes are withheld in error, there are two main approaches to have the FICA taxes refunded:</a:t>
              </a:r>
            </a:p>
            <a:p>
              <a:pPr marL="0" marR="0" lvl="0" indent="0" algn="l" defTabSz="914400" rtl="0" eaLnBrk="1" fontAlgn="auto" latinLnBrk="0" hangingPunct="1">
                <a:lnSpc>
                  <a:spcPct val="150000"/>
                </a:lnSpc>
                <a:spcBef>
                  <a:spcPts val="0"/>
                </a:spcBef>
                <a:spcAft>
                  <a:spcPts val="0"/>
                </a:spcAft>
                <a:buClr>
                  <a:srgbClr val="1360A0"/>
                </a:buClr>
                <a:buSzTx/>
                <a:buFontTx/>
                <a:buNone/>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1360A0"/>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Employer amends quarterly or annual tax return (941) and refund the FICA taxes back to the individual</a:t>
              </a:r>
            </a:p>
            <a:p>
              <a:pPr marL="285750" marR="0" lvl="0" indent="-285750" algn="l" defTabSz="914400" rtl="0" eaLnBrk="1" fontAlgn="auto" latinLnBrk="0" hangingPunct="1">
                <a:lnSpc>
                  <a:spcPct val="150000"/>
                </a:lnSpc>
                <a:spcBef>
                  <a:spcPts val="0"/>
                </a:spcBef>
                <a:spcAft>
                  <a:spcPts val="0"/>
                </a:spcAft>
                <a:buClr>
                  <a:srgbClr val="1360A0"/>
                </a:buClr>
                <a:buSzTx/>
                <a:buFontTx/>
                <a:buBlip>
                  <a:blip r:embed="rId3"/>
                </a:buBlip>
                <a:tabLst/>
                <a:defRPr/>
              </a:pPr>
              <a:endPar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
                  <a:srgbClr val="1360A0"/>
                </a:buClr>
                <a:buSzTx/>
                <a:buFontTx/>
                <a:buBlip>
                  <a:blip r:embed="rId3"/>
                </a:buBlip>
                <a:tabLst/>
                <a:defRPr/>
              </a:pPr>
              <a:r>
                <a:rPr kumimoji="0" lang="en-US" sz="1400" b="0" i="0" u="none" strike="noStrike" kern="1200" cap="none" spc="0" normalizeH="0" baseline="0" noProof="0" dirty="0">
                  <a:ln>
                    <a:noFill/>
                  </a:ln>
                  <a:solidFill>
                    <a:srgbClr val="000F1D"/>
                  </a:solidFill>
                  <a:effectLst/>
                  <a:uLnTx/>
                  <a:uFillTx/>
                  <a:latin typeface="Poppins" panose="00000500000000000000" pitchFamily="2" charset="0"/>
                  <a:ea typeface="+mn-ea"/>
                  <a:cs typeface="Poppins" panose="00000500000000000000" pitchFamily="2" charset="0"/>
                </a:rPr>
                <a:t>Individual can file a tax claim via Form 843 and 8316 to the IRS</a:t>
              </a:r>
            </a:p>
          </p:txBody>
        </p:sp>
      </p:grpSp>
      <p:sp>
        <p:nvSpPr>
          <p:cNvPr id="9" name="TextBox 8">
            <a:extLst>
              <a:ext uri="{FF2B5EF4-FFF2-40B4-BE49-F238E27FC236}">
                <a16:creationId xmlns:a16="http://schemas.microsoft.com/office/drawing/2014/main" id="{45C5EDA7-EF8F-4A17-7A87-B002B5D54FD5}"/>
              </a:ext>
            </a:extLst>
          </p:cNvPr>
          <p:cNvSpPr txBox="1"/>
          <p:nvPr/>
        </p:nvSpPr>
        <p:spPr>
          <a:xfrm>
            <a:off x="10053712" y="310506"/>
            <a:ext cx="1866139"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31C2B"/>
                </a:solidFill>
                <a:effectLst/>
                <a:uLnTx/>
                <a:uFillTx/>
                <a:latin typeface="Poppins Light" pitchFamily="2" charset="77"/>
                <a:ea typeface="+mn-ea"/>
                <a:cs typeface="Poppins Light" pitchFamily="2" charset="77"/>
              </a:rPr>
              <a:t>The Nonresident Tax Clinic</a:t>
            </a:r>
          </a:p>
        </p:txBody>
      </p:sp>
      <p:graphicFrame>
        <p:nvGraphicFramePr>
          <p:cNvPr id="2" name="Table 1">
            <a:extLst>
              <a:ext uri="{FF2B5EF4-FFF2-40B4-BE49-F238E27FC236}">
                <a16:creationId xmlns:a16="http://schemas.microsoft.com/office/drawing/2014/main" id="{B81F208C-904F-84C5-4D5D-DBA2B25BC01D}"/>
              </a:ext>
            </a:extLst>
          </p:cNvPr>
          <p:cNvGraphicFramePr>
            <a:graphicFrameLocks noGrp="1"/>
          </p:cNvGraphicFramePr>
          <p:nvPr>
            <p:extLst>
              <p:ext uri="{D42A27DB-BD31-4B8C-83A1-F6EECF244321}">
                <p14:modId xmlns:p14="http://schemas.microsoft.com/office/powerpoint/2010/main" val="2171649188"/>
              </p:ext>
            </p:extLst>
          </p:nvPr>
        </p:nvGraphicFramePr>
        <p:xfrm>
          <a:off x="6388129" y="1216226"/>
          <a:ext cx="5301665" cy="4894136"/>
        </p:xfrm>
        <a:graphic>
          <a:graphicData uri="http://schemas.openxmlformats.org/drawingml/2006/table">
            <a:tbl>
              <a:tblPr firstRow="1" firstCol="1" bandRow="1"/>
              <a:tblGrid>
                <a:gridCol w="1060333">
                  <a:extLst>
                    <a:ext uri="{9D8B030D-6E8A-4147-A177-3AD203B41FA5}">
                      <a16:colId xmlns:a16="http://schemas.microsoft.com/office/drawing/2014/main" val="682131026"/>
                    </a:ext>
                  </a:extLst>
                </a:gridCol>
                <a:gridCol w="1060333">
                  <a:extLst>
                    <a:ext uri="{9D8B030D-6E8A-4147-A177-3AD203B41FA5}">
                      <a16:colId xmlns:a16="http://schemas.microsoft.com/office/drawing/2014/main" val="1647249896"/>
                    </a:ext>
                  </a:extLst>
                </a:gridCol>
                <a:gridCol w="1060333">
                  <a:extLst>
                    <a:ext uri="{9D8B030D-6E8A-4147-A177-3AD203B41FA5}">
                      <a16:colId xmlns:a16="http://schemas.microsoft.com/office/drawing/2014/main" val="3020131487"/>
                    </a:ext>
                  </a:extLst>
                </a:gridCol>
                <a:gridCol w="1060333">
                  <a:extLst>
                    <a:ext uri="{9D8B030D-6E8A-4147-A177-3AD203B41FA5}">
                      <a16:colId xmlns:a16="http://schemas.microsoft.com/office/drawing/2014/main" val="2959354940"/>
                    </a:ext>
                  </a:extLst>
                </a:gridCol>
                <a:gridCol w="1060333">
                  <a:extLst>
                    <a:ext uri="{9D8B030D-6E8A-4147-A177-3AD203B41FA5}">
                      <a16:colId xmlns:a16="http://schemas.microsoft.com/office/drawing/2014/main" val="3067834941"/>
                    </a:ext>
                  </a:extLst>
                </a:gridCol>
              </a:tblGrid>
              <a:tr h="4654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defTabSz="914400" rtl="0" eaLnBrk="1" latinLnBrk="0" hangingPunct="1">
                        <a:lnSpc>
                          <a:spcPct val="107000"/>
                        </a:lnSpc>
                        <a:spcBef>
                          <a:spcPts val="0"/>
                        </a:spcBef>
                        <a:spcAft>
                          <a:spcPts val="0"/>
                        </a:spcAft>
                        <a:buClr>
                          <a:srgbClr val="000000"/>
                        </a:buClr>
                        <a:buFont typeface="Arial"/>
                      </a:pPr>
                      <a:r>
                        <a:rPr lang="en-IE" sz="1000" b="1" i="0" kern="1200" dirty="0">
                          <a:solidFill>
                            <a:schemeClr val="accent2"/>
                          </a:solidFill>
                          <a:effectLst/>
                          <a:latin typeface="Poppins SemiBold" pitchFamily="2" charset="77"/>
                          <a:ea typeface="+mn-ea"/>
                          <a:cs typeface="Poppins SemiBold" pitchFamily="2" charset="77"/>
                        </a:rPr>
                        <a:t>Visa Type</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defTabSz="914400" rtl="0" eaLnBrk="1" latinLnBrk="0" hangingPunct="1">
                        <a:lnSpc>
                          <a:spcPct val="107000"/>
                        </a:lnSpc>
                        <a:spcBef>
                          <a:spcPts val="0"/>
                        </a:spcBef>
                        <a:spcAft>
                          <a:spcPts val="0"/>
                        </a:spcAft>
                        <a:buClr>
                          <a:srgbClr val="000000"/>
                        </a:buClr>
                        <a:buFont typeface="Arial"/>
                      </a:pPr>
                      <a:r>
                        <a:rPr lang="en-IE" sz="1000" b="1" i="0" kern="1200" dirty="0">
                          <a:solidFill>
                            <a:schemeClr val="accent2"/>
                          </a:solidFill>
                          <a:effectLst/>
                          <a:latin typeface="Poppins SemiBold" pitchFamily="2" charset="77"/>
                          <a:ea typeface="+mn-ea"/>
                          <a:cs typeface="Poppins SemiBold" pitchFamily="2" charset="77"/>
                        </a:rPr>
                        <a:t>J-1 Summer Work Travel</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defTabSz="914400" rtl="0" eaLnBrk="1" latinLnBrk="0" hangingPunct="1">
                        <a:lnSpc>
                          <a:spcPct val="107000"/>
                        </a:lnSpc>
                        <a:spcBef>
                          <a:spcPts val="0"/>
                        </a:spcBef>
                        <a:spcAft>
                          <a:spcPts val="0"/>
                        </a:spcAft>
                        <a:buClr>
                          <a:srgbClr val="000000"/>
                        </a:buClr>
                        <a:buFont typeface="Arial"/>
                      </a:pPr>
                      <a:r>
                        <a:rPr lang="en-IE" sz="1000" b="1" i="0" kern="1200" dirty="0">
                          <a:solidFill>
                            <a:schemeClr val="accent2"/>
                          </a:solidFill>
                          <a:effectLst/>
                          <a:latin typeface="Poppins SemiBold" pitchFamily="2" charset="77"/>
                          <a:ea typeface="+mn-ea"/>
                          <a:cs typeface="Poppins SemiBold" pitchFamily="2" charset="77"/>
                        </a:rPr>
                        <a:t>J-1 Summer Work &amp; Travel</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defTabSz="914400" rtl="0" eaLnBrk="1" latinLnBrk="0" hangingPunct="1">
                        <a:lnSpc>
                          <a:spcPct val="107000"/>
                        </a:lnSpc>
                        <a:spcBef>
                          <a:spcPts val="0"/>
                        </a:spcBef>
                        <a:spcAft>
                          <a:spcPts val="0"/>
                        </a:spcAft>
                        <a:buClr>
                          <a:srgbClr val="000000"/>
                        </a:buClr>
                        <a:buFont typeface="Arial"/>
                      </a:pPr>
                      <a:r>
                        <a:rPr lang="en-IE" sz="1000" b="1" i="0" kern="1200" dirty="0">
                          <a:solidFill>
                            <a:schemeClr val="accent2"/>
                          </a:solidFill>
                          <a:effectLst/>
                          <a:latin typeface="Poppins SemiBold" pitchFamily="2" charset="77"/>
                          <a:ea typeface="+mn-ea"/>
                          <a:cs typeface="Poppins SemiBold" pitchFamily="2" charset="77"/>
                        </a:rPr>
                        <a:t>J-1 Intern</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defTabSz="914400" rtl="0" eaLnBrk="1" latinLnBrk="0" hangingPunct="1">
                        <a:lnSpc>
                          <a:spcPct val="107000"/>
                        </a:lnSpc>
                        <a:spcBef>
                          <a:spcPts val="0"/>
                        </a:spcBef>
                        <a:spcAft>
                          <a:spcPts val="0"/>
                        </a:spcAft>
                        <a:buClr>
                          <a:srgbClr val="000000"/>
                        </a:buClr>
                        <a:buFont typeface="Arial"/>
                      </a:pPr>
                      <a:r>
                        <a:rPr lang="en-IE" sz="1000" b="1" i="0" kern="1200" dirty="0">
                          <a:solidFill>
                            <a:schemeClr val="accent2"/>
                          </a:solidFill>
                          <a:effectLst/>
                          <a:latin typeface="Poppins SemiBold" pitchFamily="2" charset="77"/>
                          <a:ea typeface="+mn-ea"/>
                          <a:cs typeface="Poppins SemiBold" pitchFamily="2" charset="77"/>
                        </a:rPr>
                        <a:t>J-1 Trainee</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970601278"/>
                  </a:ext>
                </a:extLst>
              </a:tr>
              <a:tr h="4654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lnSpc>
                          <a:spcPct val="107000"/>
                        </a:lnSpc>
                        <a:spcAft>
                          <a:spcPts val="0"/>
                        </a:spcAft>
                      </a:pPr>
                      <a:r>
                        <a:rPr lang="en-IE" sz="1200" b="0" kern="1200" dirty="0">
                          <a:solidFill>
                            <a:srgbClr val="031C2B"/>
                          </a:solidFill>
                          <a:effectLst/>
                          <a:latin typeface="Poppins" panose="00000500000000000000" pitchFamily="2" charset="0"/>
                          <a:ea typeface="Calibri" panose="020F0502020204030204" pitchFamily="34" charset="0"/>
                          <a:cs typeface="Poppins" panose="00000500000000000000" pitchFamily="2" charset="0"/>
                        </a:rPr>
                        <a:t>Wages</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lnSpc>
                          <a:spcPct val="107000"/>
                        </a:lnSpc>
                        <a:spcAft>
                          <a:spcPts val="0"/>
                        </a:spcAft>
                      </a:pPr>
                      <a:r>
                        <a:rPr lang="en-IE" sz="1200" b="0" kern="1200" dirty="0">
                          <a:solidFill>
                            <a:srgbClr val="031C2B"/>
                          </a:solidFill>
                          <a:effectLst/>
                          <a:latin typeface="Poppins" panose="00000500000000000000" pitchFamily="2" charset="0"/>
                          <a:ea typeface="Calibri"/>
                          <a:cs typeface="Poppins" panose="00000500000000000000" pitchFamily="2" charset="0"/>
                        </a:rPr>
                        <a:t>$4,000</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lnSpc>
                          <a:spcPct val="107000"/>
                        </a:lnSpc>
                        <a:spcAft>
                          <a:spcPts val="0"/>
                        </a:spcAft>
                      </a:pPr>
                      <a:r>
                        <a:rPr lang="en-IE" sz="1200" b="0" kern="1200" dirty="0">
                          <a:solidFill>
                            <a:srgbClr val="031C2B"/>
                          </a:solidFill>
                          <a:effectLst/>
                          <a:latin typeface="Poppins" panose="00000500000000000000" pitchFamily="2" charset="0"/>
                          <a:ea typeface="Calibri"/>
                          <a:cs typeface="Poppins" panose="00000500000000000000" pitchFamily="2" charset="0"/>
                        </a:rPr>
                        <a:t>$5,000</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lnSpc>
                          <a:spcPct val="107000"/>
                        </a:lnSpc>
                        <a:spcAft>
                          <a:spcPts val="0"/>
                        </a:spcAft>
                      </a:pPr>
                      <a:r>
                        <a:rPr lang="en-IE" sz="1200" b="0" kern="1200" dirty="0">
                          <a:solidFill>
                            <a:srgbClr val="031C2B"/>
                          </a:solidFill>
                          <a:effectLst/>
                          <a:latin typeface="Poppins" panose="00000500000000000000" pitchFamily="2" charset="0"/>
                          <a:ea typeface="Calibri"/>
                          <a:cs typeface="Poppins" panose="00000500000000000000" pitchFamily="2" charset="0"/>
                        </a:rPr>
                        <a:t>$40,000</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lnSpc>
                          <a:spcPct val="107000"/>
                        </a:lnSpc>
                        <a:spcAft>
                          <a:spcPts val="0"/>
                        </a:spcAft>
                      </a:pPr>
                      <a:r>
                        <a:rPr lang="en-IE" sz="1200" b="0" kern="1200" dirty="0">
                          <a:solidFill>
                            <a:srgbClr val="031C2B"/>
                          </a:solidFill>
                          <a:effectLst/>
                          <a:latin typeface="Poppins" panose="00000500000000000000" pitchFamily="2" charset="0"/>
                          <a:ea typeface="Calibri"/>
                          <a:cs typeface="Poppins" panose="00000500000000000000" pitchFamily="2" charset="0"/>
                        </a:rPr>
                        <a:t>$50,000</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4293065195"/>
                  </a:ext>
                </a:extLst>
              </a:tr>
              <a:tr h="4654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tabLst>
                          <a:tab pos="2286000" algn="l"/>
                        </a:tabLst>
                      </a:pPr>
                      <a:r>
                        <a:rPr lang="en-IE"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US Tax Residency</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err="1">
                          <a:solidFill>
                            <a:srgbClr val="031C2B"/>
                          </a:solidFill>
                          <a:effectLst/>
                          <a:latin typeface="Poppins" panose="00000500000000000000" pitchFamily="2" charset="0"/>
                          <a:ea typeface="Calibri"/>
                          <a:cs typeface="Poppins" panose="00000500000000000000" pitchFamily="2" charset="0"/>
                        </a:rPr>
                        <a:t>Nonresident</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err="1">
                          <a:solidFill>
                            <a:srgbClr val="031C2B"/>
                          </a:solidFill>
                          <a:effectLst/>
                          <a:latin typeface="Poppins" panose="00000500000000000000" pitchFamily="2" charset="0"/>
                          <a:ea typeface="Calibri"/>
                          <a:cs typeface="Poppins" panose="00000500000000000000" pitchFamily="2" charset="0"/>
                        </a:rPr>
                        <a:t>Nonresident</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err="1">
                          <a:solidFill>
                            <a:srgbClr val="031C2B"/>
                          </a:solidFill>
                          <a:effectLst/>
                          <a:latin typeface="Poppins" panose="00000500000000000000" pitchFamily="2" charset="0"/>
                          <a:ea typeface="Calibri"/>
                          <a:cs typeface="Poppins" panose="00000500000000000000" pitchFamily="2" charset="0"/>
                        </a:rPr>
                        <a:t>Nonresident</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err="1">
                          <a:solidFill>
                            <a:srgbClr val="031C2B"/>
                          </a:solidFill>
                          <a:effectLst/>
                          <a:latin typeface="Poppins" panose="00000500000000000000" pitchFamily="2" charset="0"/>
                          <a:ea typeface="Calibri"/>
                          <a:cs typeface="Poppins" panose="00000500000000000000" pitchFamily="2" charset="0"/>
                        </a:rPr>
                        <a:t>Nonresident</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62743769"/>
                  </a:ext>
                </a:extLst>
              </a:tr>
              <a:tr h="528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FICA Taxes</a:t>
                      </a:r>
                    </a:p>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Withheld in error</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Yes</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Yes</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Yes</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Yes</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3847014991"/>
                  </a:ext>
                </a:extLst>
              </a:tr>
              <a:tr h="70604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FICA Tax %</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bg-BG" sz="1200" b="0" dirty="0">
                          <a:solidFill>
                            <a:srgbClr val="031C2B"/>
                          </a:solidFill>
                          <a:effectLst/>
                          <a:latin typeface="Arial" panose="020B0604020202020204" pitchFamily="34" charset="0"/>
                          <a:ea typeface="Calibri" panose="020F0502020204030204" pitchFamily="34" charset="0"/>
                          <a:cs typeface="Poppins" panose="00000500000000000000" pitchFamily="2" charset="0"/>
                        </a:rPr>
                        <a:t>6.2</a:t>
                      </a:r>
                      <a:r>
                        <a:rPr lang="en-US"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 </a:t>
                      </a:r>
                      <a:r>
                        <a:rPr lang="en-IE"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Social security + 1.45% Medicare tax</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bg-BG" sz="1200" b="0" dirty="0">
                          <a:solidFill>
                            <a:srgbClr val="031C2B"/>
                          </a:solidFill>
                          <a:effectLst/>
                          <a:latin typeface="Arial" panose="020B0604020202020204" pitchFamily="34" charset="0"/>
                          <a:ea typeface="Calibri" panose="020F0502020204030204" pitchFamily="34" charset="0"/>
                          <a:cs typeface="Poppins" panose="00000500000000000000" pitchFamily="2" charset="0"/>
                        </a:rPr>
                        <a:t>6.2</a:t>
                      </a:r>
                      <a:r>
                        <a:rPr lang="en-US"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 </a:t>
                      </a:r>
                      <a:r>
                        <a:rPr lang="en-IE"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Social security + 1.45% Medicare tax</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bg-BG" sz="1200" b="0" dirty="0">
                          <a:solidFill>
                            <a:srgbClr val="031C2B"/>
                          </a:solidFill>
                          <a:effectLst/>
                          <a:latin typeface="Arial" panose="020B0604020202020204" pitchFamily="34" charset="0"/>
                          <a:ea typeface="Calibri"/>
                          <a:cs typeface="Poppins" panose="00000500000000000000" pitchFamily="2" charset="0"/>
                        </a:rPr>
                        <a:t>6.2</a:t>
                      </a:r>
                      <a:r>
                        <a:rPr lang="en-US" sz="1200" b="0" dirty="0">
                          <a:solidFill>
                            <a:srgbClr val="031C2B"/>
                          </a:solidFill>
                          <a:effectLst/>
                          <a:latin typeface="Poppins" panose="00000500000000000000" pitchFamily="2" charset="0"/>
                          <a:ea typeface="Calibri"/>
                          <a:cs typeface="Poppins" panose="00000500000000000000" pitchFamily="2" charset="0"/>
                        </a:rPr>
                        <a:t>% </a:t>
                      </a:r>
                      <a:r>
                        <a:rPr lang="en-IE" sz="1200" b="0" dirty="0">
                          <a:solidFill>
                            <a:srgbClr val="031C2B"/>
                          </a:solidFill>
                          <a:effectLst/>
                          <a:latin typeface="Poppins" panose="00000500000000000000" pitchFamily="2" charset="0"/>
                          <a:ea typeface="Calibri"/>
                          <a:cs typeface="Poppins" panose="00000500000000000000" pitchFamily="2" charset="0"/>
                        </a:rPr>
                        <a:t>Social security + 1.45% Medicare tax</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bg-BG" sz="1200" b="0" dirty="0">
                          <a:solidFill>
                            <a:srgbClr val="031C2B"/>
                          </a:solidFill>
                          <a:effectLst/>
                          <a:latin typeface="Arial" panose="020B0604020202020204" pitchFamily="34" charset="0"/>
                          <a:ea typeface="Calibri"/>
                          <a:cs typeface="Poppins" panose="00000500000000000000" pitchFamily="2" charset="0"/>
                        </a:rPr>
                        <a:t>6.2</a:t>
                      </a:r>
                      <a:r>
                        <a:rPr lang="en-US" sz="1200" b="0" dirty="0">
                          <a:solidFill>
                            <a:srgbClr val="031C2B"/>
                          </a:solidFill>
                          <a:effectLst/>
                          <a:latin typeface="Poppins" panose="00000500000000000000" pitchFamily="2" charset="0"/>
                          <a:ea typeface="Calibri"/>
                          <a:cs typeface="Poppins" panose="00000500000000000000" pitchFamily="2" charset="0"/>
                        </a:rPr>
                        <a:t>% </a:t>
                      </a:r>
                      <a:r>
                        <a:rPr lang="en-IE" sz="1200" b="0" dirty="0">
                          <a:solidFill>
                            <a:srgbClr val="031C2B"/>
                          </a:solidFill>
                          <a:effectLst/>
                          <a:latin typeface="Poppins" panose="00000500000000000000" pitchFamily="2" charset="0"/>
                          <a:ea typeface="Calibri"/>
                          <a:cs typeface="Poppins" panose="00000500000000000000" pitchFamily="2" charset="0"/>
                        </a:rPr>
                        <a:t>Social security + 1.45% Medicare tax</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27976745"/>
                  </a:ext>
                </a:extLst>
              </a:tr>
              <a:tr h="8839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NRA employee portion of FICA taxes that could be withheld</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$306</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$383</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$3,060</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$3,825</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2010119446"/>
                  </a:ext>
                </a:extLst>
              </a:tr>
              <a:tr h="528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US" sz="1200" b="0" dirty="0">
                          <a:solidFill>
                            <a:srgbClr val="031C2B"/>
                          </a:solidFill>
                          <a:effectLst/>
                          <a:latin typeface="Poppins" panose="00000500000000000000" pitchFamily="2" charset="0"/>
                          <a:ea typeface="Calibri"/>
                          <a:cs typeface="Poppins" panose="00000500000000000000" pitchFamily="2" charset="0"/>
                        </a:rPr>
                        <a:t>Employer’s part withheld in error</a:t>
                      </a:r>
                      <a:endParaRPr lang="en-IE" sz="1200" b="0" dirty="0">
                        <a:solidFill>
                          <a:srgbClr val="031C2B"/>
                        </a:solidFill>
                        <a:effectLst/>
                        <a:latin typeface="Poppins" panose="00000500000000000000" pitchFamily="2" charset="0"/>
                        <a:ea typeface="Calibri"/>
                        <a:cs typeface="Poppins" panose="00000500000000000000" pitchFamily="2" charset="0"/>
                      </a:endParaRP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$306</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a:cs typeface="Poppins" panose="00000500000000000000" pitchFamily="2" charset="0"/>
                        </a:rPr>
                        <a:t>$383</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$3,060</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n-IE" sz="1200" b="0" dirty="0">
                          <a:solidFill>
                            <a:srgbClr val="031C2B"/>
                          </a:solidFill>
                          <a:effectLst/>
                          <a:latin typeface="Poppins" panose="00000500000000000000" pitchFamily="2" charset="0"/>
                          <a:ea typeface="Calibri" panose="020F0502020204030204" pitchFamily="34" charset="0"/>
                          <a:cs typeface="Poppins" panose="00000500000000000000" pitchFamily="2" charset="0"/>
                        </a:rPr>
                        <a:t>$3,825</a:t>
                      </a:r>
                    </a:p>
                  </a:txBody>
                  <a:tcPr marL="61612" marR="61612" marT="0" marB="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36731417"/>
                  </a:ext>
                </a:extLst>
              </a:tr>
            </a:tbl>
          </a:graphicData>
        </a:graphic>
      </p:graphicFrame>
    </p:spTree>
    <p:extLst>
      <p:ext uri="{BB962C8B-B14F-4D97-AF65-F5344CB8AC3E}">
        <p14:creationId xmlns:p14="http://schemas.microsoft.com/office/powerpoint/2010/main" val="2436381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printax Colour Palette">
      <a:dk1>
        <a:srgbClr val="031C2B"/>
      </a:dk1>
      <a:lt1>
        <a:srgbClr val="FBEBEC"/>
      </a:lt1>
      <a:dk2>
        <a:srgbClr val="031C2B"/>
      </a:dk2>
      <a:lt2>
        <a:srgbClr val="FFFFFF"/>
      </a:lt2>
      <a:accent1>
        <a:srgbClr val="05C3AD"/>
      </a:accent1>
      <a:accent2>
        <a:srgbClr val="B0F7CF"/>
      </a:accent2>
      <a:accent3>
        <a:srgbClr val="E6E6DC"/>
      </a:accent3>
      <a:accent4>
        <a:srgbClr val="E66D61"/>
      </a:accent4>
      <a:accent5>
        <a:srgbClr val="1360A0"/>
      </a:accent5>
      <a:accent6>
        <a:srgbClr val="031C2B"/>
      </a:accent6>
      <a:hlink>
        <a:srgbClr val="05C3AD"/>
      </a:hlink>
      <a:folHlink>
        <a:srgbClr val="B0F7C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66d0de8-b9a9-4497-99df-6ee06c89ef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2A44F779B8B74F931CAE8AD55EBDC0" ma:contentTypeVersion="16" ma:contentTypeDescription="Create a new document." ma:contentTypeScope="" ma:versionID="aa12c4b9c596fdb14bdff9338f087f2c">
  <xsd:schema xmlns:xsd="http://www.w3.org/2001/XMLSchema" xmlns:xs="http://www.w3.org/2001/XMLSchema" xmlns:p="http://schemas.microsoft.com/office/2006/metadata/properties" xmlns:ns3="e66d0de8-b9a9-4497-99df-6ee06c89ef21" xmlns:ns4="99012e4a-e484-4a49-81db-9bc2f5833b58" targetNamespace="http://schemas.microsoft.com/office/2006/metadata/properties" ma:root="true" ma:fieldsID="43f823a5c88bcf5c645f9fb64d2925d4" ns3:_="" ns4:_="">
    <xsd:import namespace="e66d0de8-b9a9-4497-99df-6ee06c89ef21"/>
    <xsd:import namespace="99012e4a-e484-4a49-81db-9bc2f5833b5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MediaServiceDateTaken"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6d0de8-b9a9-4497-99df-6ee06c89ef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012e4a-e484-4a49-81db-9bc2f5833b5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C58B73-D9C9-4F39-B83A-3916FD764E92}">
  <ds:schemaRefs>
    <ds:schemaRef ds:uri="http://purl.org/dc/dcmitype/"/>
    <ds:schemaRef ds:uri="99012e4a-e484-4a49-81db-9bc2f5833b58"/>
    <ds:schemaRef ds:uri="http://www.w3.org/XML/1998/namespace"/>
    <ds:schemaRef ds:uri="http://purl.org/dc/terms/"/>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e66d0de8-b9a9-4497-99df-6ee06c89ef21"/>
  </ds:schemaRefs>
</ds:datastoreItem>
</file>

<file path=customXml/itemProps2.xml><?xml version="1.0" encoding="utf-8"?>
<ds:datastoreItem xmlns:ds="http://schemas.openxmlformats.org/officeDocument/2006/customXml" ds:itemID="{2D8EBCDC-F9D9-44D7-94E1-FAE150DBFA61}">
  <ds:schemaRefs>
    <ds:schemaRef ds:uri="http://schemas.microsoft.com/sharepoint/v3/contenttype/forms"/>
  </ds:schemaRefs>
</ds:datastoreItem>
</file>

<file path=customXml/itemProps3.xml><?xml version="1.0" encoding="utf-8"?>
<ds:datastoreItem xmlns:ds="http://schemas.openxmlformats.org/officeDocument/2006/customXml" ds:itemID="{6BAB5252-0251-4B09-860A-C29F0B7A76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6d0de8-b9a9-4497-99df-6ee06c89ef21"/>
    <ds:schemaRef ds:uri="99012e4a-e484-4a49-81db-9bc2f5833b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1509</TotalTime>
  <Words>2119</Words>
  <Application>Microsoft Office PowerPoint</Application>
  <PresentationFormat>Widescreen</PresentationFormat>
  <Paragraphs>329</Paragraphs>
  <Slides>35</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Aptos</vt:lpstr>
      <vt:lpstr>Aptos Display</vt:lpstr>
      <vt:lpstr>Arial</vt:lpstr>
      <vt:lpstr>Calibri</vt:lpstr>
      <vt:lpstr>Calibri Light</vt:lpstr>
      <vt:lpstr>Poppins</vt:lpstr>
      <vt:lpstr>Poppins Light</vt:lpstr>
      <vt:lpstr>Poppins SemiBold</vt:lpstr>
      <vt:lpstr>Source Serif Pro</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Kristina Venelinova</dc:creator>
  <cp:lastModifiedBy>Anna Fitzpatrick</cp:lastModifiedBy>
  <cp:revision>18</cp:revision>
  <dcterms:created xsi:type="dcterms:W3CDTF">2021-10-08T11:41:20Z</dcterms:created>
  <dcterms:modified xsi:type="dcterms:W3CDTF">2025-04-23T16:31:33Z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0x010100D52A44F779B8B74F931CAE8AD55EBDC0</vt:lpwstr>
  </property>
</Properties>
</file>